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73" r:id="rId1"/>
  </p:sldMasterIdLst>
  <p:notesMasterIdLst>
    <p:notesMasterId r:id="rId16"/>
  </p:notesMasterIdLst>
  <p:sldIdLst>
    <p:sldId id="272" r:id="rId2"/>
    <p:sldId id="274" r:id="rId3"/>
    <p:sldId id="273" r:id="rId4"/>
    <p:sldId id="281" r:id="rId5"/>
    <p:sldId id="280" r:id="rId6"/>
    <p:sldId id="279" r:id="rId7"/>
    <p:sldId id="283" r:id="rId8"/>
    <p:sldId id="284" r:id="rId9"/>
    <p:sldId id="276" r:id="rId10"/>
    <p:sldId id="278" r:id="rId11"/>
    <p:sldId id="277" r:id="rId12"/>
    <p:sldId id="286" r:id="rId13"/>
    <p:sldId id="275" r:id="rId14"/>
    <p:sldId id="282" r:id="rId15"/>
  </p:sldIdLst>
  <p:sldSz cx="9144000" cy="51450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55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682"/>
    <a:srgbClr val="FF99FF"/>
    <a:srgbClr val="F56F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6807" autoAdjust="0"/>
  </p:normalViewPr>
  <p:slideViewPr>
    <p:cSldViewPr snapToGrid="0">
      <p:cViewPr varScale="1">
        <p:scale>
          <a:sx n="142" d="100"/>
          <a:sy n="142" d="100"/>
        </p:scale>
        <p:origin x="672" y="114"/>
      </p:cViewPr>
      <p:guideLst>
        <p:guide orient="horz" pos="1620"/>
        <p:guide pos="55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16.02.2021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5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36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20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04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88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720" algn="l" defTabSz="68568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7231" y="2714625"/>
            <a:ext cx="8928344" cy="203120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18375" y="4826105"/>
            <a:ext cx="1727200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1600" b="1" dirty="0">
                <a:solidFill>
                  <a:schemeClr val="tx1"/>
                </a:solidFill>
              </a:rPr>
              <a:t>www.kit.edu</a:t>
            </a:r>
          </a:p>
        </p:txBody>
      </p:sp>
      <p:sp>
        <p:nvSpPr>
          <p:cNvPr id="17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9746" y="4895776"/>
            <a:ext cx="3606670" cy="126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de-DE" sz="825" noProof="0" dirty="0"/>
              <a:t>KIT – Die Forschungsuniversität in der Helmholtz-Gemeinschaft</a:t>
            </a:r>
            <a:endParaRPr lang="en-US" sz="825" noProof="0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486A875-9103-4865-A4A2-F6DFEEEA2E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00" y="360000"/>
            <a:ext cx="1633427" cy="752400"/>
          </a:xfrm>
          <a:prstGeom prst="rect">
            <a:avLst/>
          </a:prstGeom>
        </p:spPr>
      </p:pic>
      <p:sp>
        <p:nvSpPr>
          <p:cNvPr id="16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365443" y="1445896"/>
            <a:ext cx="8524557" cy="285114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600" b="1"/>
            </a:lvl1pPr>
            <a:lvl2pPr marL="355600" indent="0">
              <a:buFont typeface="Arial" panose="020B0604020202020204" pitchFamily="34" charset="0"/>
              <a:buNone/>
              <a:defRPr sz="2600" b="1"/>
            </a:lvl2pPr>
            <a:lvl3pPr marL="717550" indent="0">
              <a:buFont typeface="Arial" panose="020B0604020202020204" pitchFamily="34" charset="0"/>
              <a:buNone/>
              <a:defRPr sz="2600" b="1"/>
            </a:lvl3pPr>
            <a:lvl4pPr marL="1073150" indent="0">
              <a:buFont typeface="Arial" panose="020B0604020202020204" pitchFamily="34" charset="0"/>
              <a:buNone/>
              <a:defRPr sz="2600" b="1"/>
            </a:lvl4pPr>
            <a:lvl5pPr marL="1435100" indent="0">
              <a:buFont typeface="Arial" panose="020B0604020202020204" pitchFamily="34" charset="0"/>
              <a:buNone/>
              <a:defRPr sz="2600" b="1"/>
            </a:lvl5pPr>
          </a:lstStyle>
          <a:p>
            <a:pPr lvl="0"/>
            <a:r>
              <a:rPr lang="de-DE" dirty="0"/>
              <a:t>Folientitel: Arial 26pt </a:t>
            </a:r>
            <a:r>
              <a:rPr lang="de-DE" dirty="0" err="1"/>
              <a:t>bold</a:t>
            </a:r>
            <a:endParaRPr lang="de-DE" dirty="0"/>
          </a:p>
        </p:txBody>
      </p:sp>
      <p:sp>
        <p:nvSpPr>
          <p:cNvPr id="25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380675" y="1979930"/>
            <a:ext cx="8515675" cy="50990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 b="1" i="0" baseline="0"/>
            </a:lvl1pPr>
            <a:lvl2pPr marL="355600" indent="0">
              <a:buFont typeface="Arial" panose="020B0604020202020204" pitchFamily="34" charset="0"/>
              <a:buNone/>
              <a:defRPr sz="1800" b="1" i="0"/>
            </a:lvl2pPr>
            <a:lvl3pPr marL="717550" indent="0">
              <a:buFont typeface="Arial" panose="020B0604020202020204" pitchFamily="34" charset="0"/>
              <a:buNone/>
              <a:defRPr sz="1800" b="1" i="0"/>
            </a:lvl3pPr>
            <a:lvl4pPr marL="1073150" indent="0">
              <a:buFont typeface="Arial" panose="020B0604020202020204" pitchFamily="34" charset="0"/>
              <a:buNone/>
              <a:defRPr sz="1800" b="1" i="0"/>
            </a:lvl4pPr>
            <a:lvl5pPr marL="1435100" indent="0">
              <a:buFont typeface="Arial" panose="020B0604020202020204" pitchFamily="34" charset="0"/>
              <a:buNone/>
              <a:defRPr sz="1800" b="1" i="0"/>
            </a:lvl5pPr>
          </a:lstStyle>
          <a:p>
            <a:pPr lvl="0"/>
            <a:r>
              <a:rPr lang="de-DE" dirty="0"/>
              <a:t>Unterzeile: Arial 18pt </a:t>
            </a:r>
            <a:r>
              <a:rPr lang="de-DE" dirty="0" err="1"/>
              <a:t>bold</a:t>
            </a:r>
            <a:br>
              <a:rPr lang="de-DE" dirty="0"/>
            </a:br>
            <a:r>
              <a:rPr lang="de-DE" dirty="0"/>
              <a:t>(Auch zweizeilig möglich)</a:t>
            </a:r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B3761515-C2EB-4425-BE24-685A3753559E}"/>
              </a:ext>
            </a:extLst>
          </p:cNvPr>
          <p:cNvGrpSpPr/>
          <p:nvPr userDrawn="1"/>
        </p:nvGrpSpPr>
        <p:grpSpPr>
          <a:xfrm>
            <a:off x="5776837" y="329608"/>
            <a:ext cx="2970288" cy="442723"/>
            <a:chOff x="5776837" y="329608"/>
            <a:chExt cx="2970288" cy="442723"/>
          </a:xfrm>
        </p:grpSpPr>
        <p:sp>
          <p:nvSpPr>
            <p:cNvPr id="5" name="Rechteck 4">
              <a:extLst>
                <a:ext uri="{FF2B5EF4-FFF2-40B4-BE49-F238E27FC236}">
                  <a16:creationId xmlns:a16="http://schemas.microsoft.com/office/drawing/2014/main" id="{FFCFE986-4302-447C-B316-4299B9845254}"/>
                </a:ext>
              </a:extLst>
            </p:cNvPr>
            <p:cNvSpPr/>
            <p:nvPr userDrawn="1"/>
          </p:nvSpPr>
          <p:spPr>
            <a:xfrm>
              <a:off x="5776837" y="335526"/>
              <a:ext cx="2487688" cy="4308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de-DE" sz="1050" b="0" dirty="0">
                  <a:solidFill>
                    <a:schemeClr val="tx1"/>
                  </a:solidFill>
                </a:rPr>
                <a:t>Institut</a:t>
              </a:r>
              <a:r>
                <a:rPr lang="de-DE" sz="1050" b="0" baseline="0" dirty="0">
                  <a:solidFill>
                    <a:schemeClr val="tx1"/>
                  </a:solidFill>
                </a:rPr>
                <a:t> für Technik der Informationsverarbeitung</a:t>
              </a:r>
              <a:endParaRPr lang="de-DE" sz="1050" b="0" dirty="0">
                <a:solidFill>
                  <a:schemeClr val="tx1"/>
                </a:solidFill>
              </a:endParaRPr>
            </a:p>
          </p:txBody>
        </p:sp>
        <p:pic>
          <p:nvPicPr>
            <p:cNvPr id="19" name="Grafik 18">
              <a:extLst>
                <a:ext uri="{FF2B5EF4-FFF2-40B4-BE49-F238E27FC236}">
                  <a16:creationId xmlns:a16="http://schemas.microsoft.com/office/drawing/2014/main" id="{15EAC352-2496-4928-B6C8-8737DA2598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3737" y="329608"/>
              <a:ext cx="433388" cy="442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80D430C-B9D7-4A60-8375-D013C9C48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8C301-6655-41A9-9F22-061BC77CA7FA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A8AD925-02D4-490F-8D0F-D7FC0B8D0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FD45494-D646-4864-AF2A-105F591F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1640" y="1188000"/>
            <a:ext cx="4882310" cy="3209146"/>
          </a:xfrm>
        </p:spPr>
        <p:txBody>
          <a:bodyPr/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200"/>
            </a:lvl4pPr>
            <a:lvl5pPr marL="1076612" indent="0">
              <a:buNone/>
              <a:defRPr sz="12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00051" y="1188001"/>
            <a:ext cx="3178969" cy="3209146"/>
          </a:xfrm>
        </p:spPr>
        <p:txBody>
          <a:bodyPr/>
          <a:lstStyle>
            <a:lvl1pPr marL="0" indent="0">
              <a:buNone/>
              <a:defRPr sz="120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E16FA593-8DB5-45F7-99AB-221AF3998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5E311-A7A8-4D51-AF91-839DAF0A45CB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CFADFA9-1672-44A5-8CE4-7764C0699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642E93C-B15F-44AA-9FDE-2EB5C8606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43915" y="468662"/>
            <a:ext cx="5471285" cy="3112861"/>
          </a:xfrm>
        </p:spPr>
        <p:txBody>
          <a:bodyPr anchor="t"/>
          <a:lstStyle>
            <a:lvl1pPr marL="0" indent="0">
              <a:buNone/>
              <a:defRPr sz="2401"/>
            </a:lvl1pPr>
            <a:lvl2pPr marL="342991" indent="0">
              <a:buNone/>
              <a:defRPr sz="2101"/>
            </a:lvl2pPr>
            <a:lvl3pPr marL="685983" indent="0">
              <a:buNone/>
              <a:defRPr sz="1800"/>
            </a:lvl3pPr>
            <a:lvl4pPr marL="1028974" indent="0">
              <a:buNone/>
              <a:defRPr sz="1500"/>
            </a:lvl4pPr>
            <a:lvl5pPr marL="1371966" indent="0">
              <a:buNone/>
              <a:defRPr sz="1500"/>
            </a:lvl5pPr>
            <a:lvl6pPr marL="1714957" indent="0">
              <a:buNone/>
              <a:defRPr sz="1500"/>
            </a:lvl6pPr>
            <a:lvl7pPr marL="2057949" indent="0">
              <a:buNone/>
              <a:defRPr sz="1500"/>
            </a:lvl7pPr>
            <a:lvl8pPr marL="2400940" indent="0">
              <a:buNone/>
              <a:defRPr sz="1500"/>
            </a:lvl8pPr>
            <a:lvl9pPr marL="2743932" indent="0">
              <a:buNone/>
              <a:defRPr sz="1500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914" y="3628492"/>
            <a:ext cx="5468677" cy="425214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46522" y="4099062"/>
            <a:ext cx="5468677" cy="577364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91" indent="0">
              <a:buNone/>
              <a:defRPr sz="1050"/>
            </a:lvl2pPr>
            <a:lvl3pPr marL="685983" indent="0">
              <a:buNone/>
              <a:defRPr sz="900"/>
            </a:lvl3pPr>
            <a:lvl4pPr marL="1028974" indent="0">
              <a:buNone/>
              <a:defRPr sz="750"/>
            </a:lvl4pPr>
            <a:lvl5pPr marL="1371966" indent="0">
              <a:buNone/>
              <a:defRPr sz="750"/>
            </a:lvl5pPr>
            <a:lvl6pPr marL="1714957" indent="0">
              <a:buNone/>
              <a:defRPr sz="750"/>
            </a:lvl6pPr>
            <a:lvl7pPr marL="2057949" indent="0">
              <a:buNone/>
              <a:defRPr sz="750"/>
            </a:lvl7pPr>
            <a:lvl8pPr marL="2400940" indent="0">
              <a:buNone/>
              <a:defRPr sz="750"/>
            </a:lvl8pPr>
            <a:lvl9pPr marL="2743932" indent="0">
              <a:buNone/>
              <a:defRPr sz="75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688177A-ECFB-400A-A906-571E102CD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0D5E3C-6747-4DA3-9783-AC6E34C9F8A0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79D0F91-79AE-4053-889E-1BF8D044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393412AF-018E-4F32-B5FF-C74FD5960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0050" y="1068308"/>
            <a:ext cx="8343900" cy="3512663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E9997FF-68A3-4253-ADDE-8E2C3EE4D5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975CD-965E-4013-8F61-1D8B24F74EF0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20AC411-79BE-4B0A-993C-20D724525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FE42EDC-79C4-4109-9D1A-0B7814813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70387" y="273928"/>
            <a:ext cx="1971675" cy="4360224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1940" y="273928"/>
            <a:ext cx="6225572" cy="436022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A378BA7-3E8B-4407-A902-7E7088DE7B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597AD4-CB07-4043-ACBC-29EECF45B76B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D9A0F19B-EB71-4A1F-BCFA-B17656A9D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A25431C-B6B5-45F0-BB1A-EE37E1EDC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050" y="1188000"/>
            <a:ext cx="8343900" cy="336589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1600"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C00B835-2F0C-48D7-A9BA-384B7D263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49C7E2-53E0-4495-A94E-8AB8A91AD556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3F1F259-995E-4B71-BDD8-D4FB4C44B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0A6F86-2899-4F5D-88D9-32F543AD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188000"/>
            <a:ext cx="4114799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3AFA5CF-33A3-4754-9709-B237BEB4C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B3E6C-F247-43C3-AD96-4D07F5F36C11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7609253-8917-447D-9F46-29B58D197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7984523-5A1F-486D-B590-95818EB74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188720"/>
            <a:ext cx="4100831" cy="3459481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0050" y="1188000"/>
            <a:ext cx="4114800" cy="344615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0D12133-0F6B-4686-84D9-6FD962D560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E37A5E3-F697-4F0B-9AA3-33EACCD6CACE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8AF24BF-AB15-4769-B60B-F96F8C242C7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3AF3829-4CCF-44B0-A437-40B8824416E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818" y="1937441"/>
            <a:ext cx="4098132" cy="270624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AF035C3C-F561-4017-BEA6-BD34243F0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810A5-1611-49CC-A3E2-F931FD2E3C50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ADB1D6ED-C020-46CA-B047-6DFBF1CA6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F19BF522-7440-4BB6-B3CA-0297609DD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4655819" y="1943101"/>
            <a:ext cx="4100831" cy="2705099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de-DE" dirty="0"/>
              <a:t>Fügen Sie auf der Masterfolie ein frei wählbares Bild ein.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050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050" y="1937441"/>
            <a:ext cx="4098132" cy="270623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  <a:p>
            <a:pPr lvl="1"/>
            <a:r>
              <a:rPr lang="en-US" altLang="de-DE" dirty="0" err="1"/>
              <a:t>Zweite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2"/>
            <a:r>
              <a:rPr lang="en-US" altLang="de-DE" dirty="0" err="1"/>
              <a:t>Dritte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3"/>
            <a:r>
              <a:rPr lang="en-US" altLang="de-DE" dirty="0" err="1"/>
              <a:t>Vierte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r>
              <a:rPr lang="en-US" altLang="de-DE" dirty="0" err="1"/>
              <a:t>Fünfte</a:t>
            </a:r>
            <a:r>
              <a:rPr lang="en-US" altLang="de-DE" dirty="0"/>
              <a:t> </a:t>
            </a:r>
            <a:r>
              <a:rPr lang="en-US" altLang="de-DE" dirty="0" err="1"/>
              <a:t>Ebene</a:t>
            </a:r>
            <a:endParaRPr lang="en-US" altLang="de-DE" dirty="0"/>
          </a:p>
          <a:p>
            <a:pPr lvl="4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818" y="1188000"/>
            <a:ext cx="4098132" cy="618125"/>
          </a:xfrm>
        </p:spPr>
        <p:txBody>
          <a:bodyPr anchor="b">
            <a:normAutofit/>
          </a:bodyPr>
          <a:lstStyle>
            <a:lvl1pPr marL="0" indent="0">
              <a:buNone/>
              <a:defRPr sz="2000" b="1"/>
            </a:lvl1pPr>
            <a:lvl2pPr marL="342991" indent="0">
              <a:buNone/>
              <a:defRPr sz="1500" b="1"/>
            </a:lvl2pPr>
            <a:lvl3pPr marL="685983" indent="0">
              <a:buNone/>
              <a:defRPr sz="1350" b="1"/>
            </a:lvl3pPr>
            <a:lvl4pPr marL="1028974" indent="0">
              <a:buNone/>
              <a:defRPr sz="1200" b="1"/>
            </a:lvl4pPr>
            <a:lvl5pPr marL="1371966" indent="0">
              <a:buNone/>
              <a:defRPr sz="1200" b="1"/>
            </a:lvl5pPr>
            <a:lvl6pPr marL="1714957" indent="0">
              <a:buNone/>
              <a:defRPr sz="1200" b="1"/>
            </a:lvl6pPr>
            <a:lvl7pPr marL="2057949" indent="0">
              <a:buNone/>
              <a:defRPr sz="1200" b="1"/>
            </a:lvl7pPr>
            <a:lvl8pPr marL="2400940" indent="0">
              <a:buNone/>
              <a:defRPr sz="1200" b="1"/>
            </a:lvl8pPr>
            <a:lvl9pPr marL="2743932" indent="0">
              <a:buNone/>
              <a:defRPr sz="1200" b="1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BCCC3DC-C2DB-43E5-A7FA-B396A36B7A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4F715E-CE5A-41FA-93D2-895BD6C589E3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321AC76-11ED-4CC6-9197-D6CE621552C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73563BFF-44CC-40A6-8E7C-F14BA11D79B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6FB27A-0EE0-4B77-AF67-19B176771E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CEDE9-8F96-4246-836D-8D8CAB06C119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37620D8-614C-402B-92D9-13071FFD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4A1E71B-F9EC-4931-BB76-DF752491A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20"/>
            <a:ext cx="9144000" cy="3304540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8AAC255-3BC4-47C2-AE1C-FB9BB8283BD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E3187ACC-6179-46AC-8032-ABC7C43A2ABB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7433E0D-05FF-446F-B0E0-D0CB8B943A2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A4B3CCE-ACEF-4B36-8B97-ED81362823C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 err="1"/>
              <a:t>Mastertitelformat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4652492"/>
            <a:ext cx="9144000" cy="1828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328419"/>
            <a:ext cx="9144000" cy="34197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de-DE" dirty="0"/>
              <a:t>Fügen Sie ein frei wählbares Bild ein.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7DB0DC5D-8D75-40FD-A22E-B440486F9FA8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7FA27B6A-08AF-4C3D-8380-95543B1F4CC6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5315C522-346F-4D4F-B346-E8C8D85D55B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4C6AC337-C6AD-43F3-91C5-2B376AC87F7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000" y="296244"/>
            <a:ext cx="6869178" cy="575989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de-DE" altLang="de-DE" noProof="0"/>
              <a:t>Mastertitelformat bearbeiten</a:t>
            </a:r>
            <a:endParaRPr lang="de-DE" noProof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000" y="1187341"/>
            <a:ext cx="8351999" cy="339363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noProof="0"/>
              <a:t>Karlsruher Institut für Technologie (KIT)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7234" y="4745736"/>
            <a:ext cx="1027755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lang="de-DE" sz="900" smtClean="0"/>
            </a:lvl1pPr>
          </a:lstStyle>
          <a:p>
            <a:fld id="{934063F3-4EB0-49C9-B312-2DE0CA473F47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000" y="4745736"/>
            <a:ext cx="326368" cy="39626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5505450" y="4745736"/>
            <a:ext cx="3245053" cy="403714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de-DE" altLang="de-DE" sz="900" noProof="0" dirty="0"/>
              <a:t>Institut für Technik der Informationsverarbeitung (ITIV)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B978990-F548-4DBF-8142-A24718BD92B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709" y="331200"/>
            <a:ext cx="1086290" cy="500374"/>
          </a:xfrm>
          <a:prstGeom prst="rect">
            <a:avLst/>
          </a:prstGeom>
        </p:spPr>
      </p:pic>
      <p:cxnSp>
        <p:nvCxnSpPr>
          <p:cNvPr id="12" name="Gerade Verbindung 11"/>
          <p:cNvCxnSpPr/>
          <p:nvPr userDrawn="1"/>
        </p:nvCxnSpPr>
        <p:spPr>
          <a:xfrm>
            <a:off x="107947" y="4741374"/>
            <a:ext cx="8928107" cy="745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C6DE7AF-3A5D-4386-BD37-E5EE6799A5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00784" y="4745736"/>
            <a:ext cx="3685032" cy="39319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Luca Fehling-Schuh &amp; Luca Hartmann</a:t>
            </a: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7" r:id="rId3"/>
    <p:sldLayoutId id="2147483687" r:id="rId4"/>
    <p:sldLayoutId id="2147483678" r:id="rId5"/>
    <p:sldLayoutId id="2147483686" r:id="rId6"/>
    <p:sldLayoutId id="2147483679" r:id="rId7"/>
    <p:sldLayoutId id="2147483688" r:id="rId8"/>
    <p:sldLayoutId id="2147483689" r:id="rId9"/>
    <p:sldLayoutId id="2147483680" r:id="rId10"/>
    <p:sldLayoutId id="2147483681" r:id="rId11"/>
    <p:sldLayoutId id="2147483682" r:id="rId12"/>
    <p:sldLayoutId id="2147483683" r:id="rId13"/>
    <p:sldLayoutId id="2147483684" r:id="rId14"/>
  </p:sldLayoutIdLst>
  <p:hf hdr="0"/>
  <p:txStyles>
    <p:titleStyle>
      <a:lvl1pPr algn="l" defTabSz="685983" rtl="0" eaLnBrk="1" latinLnBrk="0" hangingPunct="1">
        <a:lnSpc>
          <a:spcPct val="90000"/>
        </a:lnSpc>
        <a:spcBef>
          <a:spcPct val="0"/>
        </a:spcBef>
        <a:buNone/>
        <a:defRPr lang="en-US" sz="2400" b="1" kern="120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03652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0423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7194" indent="-198888" algn="l" defTabSz="67407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8729" indent="-203652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75500" indent="-198888" algn="l" defTabSz="685983" rtl="0" eaLnBrk="1" latinLnBrk="0" hangingPunct="1">
        <a:lnSpc>
          <a:spcPct val="90000"/>
        </a:lnSpc>
        <a:spcBef>
          <a:spcPts val="360"/>
        </a:spcBef>
        <a:buSzPct val="88000"/>
        <a:buFontTx/>
        <a:buBlip>
          <a:blip r:embed="rId17"/>
        </a:buBlip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6453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44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436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427" indent="-171496" algn="l" defTabSz="6859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91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983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974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966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957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949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40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932" algn="l" defTabSz="6859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27">
          <p15:clr>
            <a:srgbClr val="F26B43"/>
          </p15:clr>
        </p15:guide>
        <p15:guide id="3" orient="horz" pos="464" userDrawn="1">
          <p15:clr>
            <a:srgbClr val="F26B43"/>
          </p15:clr>
        </p15:guide>
        <p15:guide id="4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avi"/><Relationship Id="rId7" Type="http://schemas.openxmlformats.org/officeDocument/2006/relationships/image" Target="../media/image33.png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avi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de-DE" dirty="0" err="1"/>
              <a:t>ItW</a:t>
            </a:r>
            <a:r>
              <a:rPr lang="de-DE" dirty="0"/>
              <a:t>: Gesichtserkennung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Tracking, Alterserkennung, Recognition</a:t>
            </a:r>
            <a:br>
              <a:rPr lang="de-DE" dirty="0"/>
            </a:br>
            <a:r>
              <a:rPr lang="de-DE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Luca Fehling-Schuh &amp; Luca Hartmann</a:t>
            </a:r>
          </a:p>
          <a:p>
            <a:endParaRPr lang="de-DE" dirty="0"/>
          </a:p>
        </p:txBody>
      </p:sp>
      <p:pic>
        <p:nvPicPr>
          <p:cNvPr id="8" name="Bildplatzhalter 7">
            <a:extLst>
              <a:ext uri="{FF2B5EF4-FFF2-40B4-BE49-F238E27FC236}">
                <a16:creationId xmlns:a16="http://schemas.microsoft.com/office/drawing/2014/main" id="{2C23A5BA-0412-420D-86F9-D4944FD8584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25001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01F1CC4E-7B35-40D4-AD5D-3EFE0E68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148" y="1933777"/>
            <a:ext cx="2586987" cy="1997306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6816AA3D-A21B-4B63-A8EA-EB7914E5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Datenaufbereitung</a:t>
            </a:r>
            <a:br>
              <a:rPr lang="en-US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-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Weitere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 Layer-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876E80-CB43-4CEC-9DFD-CF71E393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5736"/>
            <a:ext cx="1027755" cy="396264"/>
          </a:xfrm>
        </p:spPr>
        <p:txBody>
          <a:bodyPr/>
          <a:lstStyle/>
          <a:p>
            <a:fld id="{AEDB2058-2FA4-4BCF-946F-6ED040D51EAE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B625CA-BC81-4CA0-A9A1-D4BC1089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0784" y="4745736"/>
            <a:ext cx="3685032" cy="393192"/>
          </a:xfrm>
        </p:spPr>
        <p:txBody>
          <a:bodyPr/>
          <a:lstStyle/>
          <a:p>
            <a:r>
              <a:rPr lang="de-DE" noProof="0"/>
              <a:t>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0F019-D505-4CA0-AE4C-5C96B26C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5736"/>
            <a:ext cx="326368" cy="396264"/>
          </a:xfrm>
        </p:spPr>
        <p:txBody>
          <a:bodyPr/>
          <a:lstStyle/>
          <a:p>
            <a:fld id="{61696EC4-B4CF-4701-AD06-A8439D6D8E12}" type="slidenum">
              <a:rPr lang="de-DE" noProof="0" smtClean="0"/>
              <a:pPr/>
              <a:t>10</a:t>
            </a:fld>
            <a:endParaRPr lang="de-DE" noProof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47BDDB-57C1-4C0F-89DC-9264C566D8B9}"/>
              </a:ext>
            </a:extLst>
          </p:cNvPr>
          <p:cNvSpPr txBox="1">
            <a:spLocks/>
          </p:cNvSpPr>
          <p:nvPr/>
        </p:nvSpPr>
        <p:spPr bwMode="auto">
          <a:xfrm>
            <a:off x="4579020" y="1025058"/>
            <a:ext cx="4174417" cy="100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>
                <a:cs typeface="Arial"/>
              </a:rPr>
              <a:t>Dropout-</a:t>
            </a:r>
            <a:r>
              <a:rPr lang="de-DE" kern="0" dirty="0" err="1">
                <a:cs typeface="Arial"/>
              </a:rPr>
              <a:t>Layers</a:t>
            </a:r>
            <a:endParaRPr lang="de-DE" kern="0" dirty="0">
              <a:cs typeface="Arial"/>
            </a:endParaRPr>
          </a:p>
          <a:p>
            <a:pPr lvl="1"/>
            <a:r>
              <a:rPr lang="de-DE" kern="0" dirty="0" err="1">
                <a:cs typeface="Arial"/>
              </a:rPr>
              <a:t>testing</a:t>
            </a:r>
            <a:r>
              <a:rPr lang="de-DE" kern="0" dirty="0">
                <a:cs typeface="Arial"/>
              </a:rPr>
              <a:t> </a:t>
            </a:r>
            <a:r>
              <a:rPr lang="de-DE" kern="0" dirty="0" err="1">
                <a:cs typeface="Arial"/>
              </a:rPr>
              <a:t>accuracy</a:t>
            </a:r>
            <a:r>
              <a:rPr lang="de-DE" kern="0" dirty="0">
                <a:cs typeface="Arial"/>
              </a:rPr>
              <a:t>:  	54.00%</a:t>
            </a:r>
          </a:p>
          <a:p>
            <a:pPr lvl="1"/>
            <a:r>
              <a:rPr lang="de-DE" kern="0" dirty="0" err="1">
                <a:cs typeface="Arial"/>
              </a:rPr>
              <a:t>prediction</a:t>
            </a:r>
            <a:r>
              <a:rPr lang="de-DE" kern="0" dirty="0">
                <a:cs typeface="Arial"/>
              </a:rPr>
              <a:t> time:	74ms</a:t>
            </a:r>
            <a:endParaRPr lang="en-DE" kern="0" dirty="0">
              <a:cs typeface="Arial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10D347-BAEB-4D00-91DC-98581831F4BC}"/>
              </a:ext>
            </a:extLst>
          </p:cNvPr>
          <p:cNvSpPr txBox="1">
            <a:spLocks/>
          </p:cNvSpPr>
          <p:nvPr/>
        </p:nvSpPr>
        <p:spPr>
          <a:xfrm>
            <a:off x="392113" y="1033603"/>
            <a:ext cx="4174417" cy="367069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03652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7"/>
              </a:buBlip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70423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7"/>
              </a:buBlip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7194" indent="-198888" algn="l" defTabSz="67407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8729" indent="-203652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75500" indent="-198888" algn="l" defTabSz="685983" rtl="0" eaLnBrk="1" latinLnBrk="0" hangingPunct="1">
              <a:lnSpc>
                <a:spcPct val="90000"/>
              </a:lnSpc>
              <a:spcBef>
                <a:spcPts val="360"/>
              </a:spcBef>
              <a:buSzPct val="88000"/>
              <a:buFontTx/>
              <a:buBlip>
                <a:blip r:embed="rId7"/>
              </a:buBlip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6453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9444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2436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5427" indent="-171496" algn="l" defTabSz="685983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>
                <a:cs typeface="Arial"/>
              </a:rPr>
              <a:t>BatchNormalization</a:t>
            </a:r>
            <a:endParaRPr lang="de-DE" dirty="0">
              <a:cs typeface="Arial"/>
            </a:endParaRPr>
          </a:p>
          <a:p>
            <a:pPr lvl="1"/>
            <a:r>
              <a:rPr lang="de-DE" dirty="0" err="1">
                <a:cs typeface="Arial"/>
              </a:rPr>
              <a:t>testing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accuracy</a:t>
            </a:r>
            <a:r>
              <a:rPr lang="de-DE" dirty="0">
                <a:cs typeface="Arial"/>
              </a:rPr>
              <a:t>:  	55.60%</a:t>
            </a:r>
          </a:p>
          <a:p>
            <a:pPr lvl="1"/>
            <a:r>
              <a:rPr lang="de-DE" dirty="0" err="1">
                <a:cs typeface="Arial"/>
              </a:rPr>
              <a:t>prediction</a:t>
            </a:r>
            <a:r>
              <a:rPr lang="de-DE" dirty="0">
                <a:cs typeface="Arial"/>
              </a:rPr>
              <a:t> time:		77ms</a:t>
            </a:r>
            <a:endParaRPr lang="en-DE" dirty="0">
              <a:cs typeface="Arial"/>
            </a:endParaRPr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841887EF-0545-488E-915E-16CA4326F61F}"/>
              </a:ext>
            </a:extLst>
          </p:cNvPr>
          <p:cNvSpPr>
            <a:spLocks noChangeAspect="1"/>
          </p:cNvSpPr>
          <p:nvPr/>
        </p:nvSpPr>
        <p:spPr>
          <a:xfrm>
            <a:off x="8177402" y="3955789"/>
            <a:ext cx="844659" cy="682034"/>
          </a:xfrm>
          <a:prstGeom prst="roundRect">
            <a:avLst/>
          </a:prstGeom>
          <a:solidFill>
            <a:srgbClr val="FA8214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/>
              <a:t>Fully </a:t>
            </a:r>
            <a:r>
              <a:rPr lang="de-DE" sz="900" err="1"/>
              <a:t>Connected</a:t>
            </a:r>
            <a:endParaRPr lang="de-DE" sz="90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1B37A1E4-DA3E-4595-AD17-14AA235E0BA7}"/>
              </a:ext>
            </a:extLst>
          </p:cNvPr>
          <p:cNvSpPr>
            <a:spLocks noChangeAspect="1"/>
          </p:cNvSpPr>
          <p:nvPr/>
        </p:nvSpPr>
        <p:spPr>
          <a:xfrm>
            <a:off x="7833896" y="3956631"/>
            <a:ext cx="844659" cy="682034"/>
          </a:xfrm>
          <a:prstGeom prst="roundRect">
            <a:avLst/>
          </a:prstGeom>
          <a:solidFill>
            <a:srgbClr val="FA8214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/>
              <a:t>Fully </a:t>
            </a:r>
            <a:r>
              <a:rPr lang="de-DE" sz="900" err="1"/>
              <a:t>Connected</a:t>
            </a:r>
            <a:endParaRPr lang="de-DE" sz="90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AF7306B5-2780-4629-868B-CBA35641375D}"/>
              </a:ext>
            </a:extLst>
          </p:cNvPr>
          <p:cNvSpPr>
            <a:spLocks noChangeAspect="1"/>
          </p:cNvSpPr>
          <p:nvPr/>
        </p:nvSpPr>
        <p:spPr>
          <a:xfrm>
            <a:off x="7456878" y="3956631"/>
            <a:ext cx="844659" cy="682034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err="1"/>
              <a:t>Flattening</a:t>
            </a:r>
            <a:endParaRPr lang="de-DE" sz="90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784821EE-5391-445B-A889-19F2423EBE3C}"/>
              </a:ext>
            </a:extLst>
          </p:cNvPr>
          <p:cNvSpPr>
            <a:spLocks noChangeAspect="1"/>
          </p:cNvSpPr>
          <p:nvPr/>
        </p:nvSpPr>
        <p:spPr>
          <a:xfrm>
            <a:off x="7012476" y="3955789"/>
            <a:ext cx="844659" cy="682034"/>
          </a:xfrm>
          <a:prstGeom prst="roundRect">
            <a:avLst/>
          </a:prstGeom>
          <a:solidFill>
            <a:srgbClr val="A08232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2275A204-C214-4C70-8CA6-71BE27C218B1}"/>
              </a:ext>
            </a:extLst>
          </p:cNvPr>
          <p:cNvSpPr>
            <a:spLocks noChangeAspect="1"/>
          </p:cNvSpPr>
          <p:nvPr/>
        </p:nvSpPr>
        <p:spPr>
          <a:xfrm>
            <a:off x="6839730" y="3963873"/>
            <a:ext cx="844659" cy="682034"/>
          </a:xfrm>
          <a:prstGeom prst="roundRect">
            <a:avLst/>
          </a:prstGeom>
          <a:solidFill>
            <a:srgbClr val="80808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9BE61213-626B-406D-BB57-0F11C6E64F4F}"/>
              </a:ext>
            </a:extLst>
          </p:cNvPr>
          <p:cNvSpPr>
            <a:spLocks noChangeAspect="1"/>
          </p:cNvSpPr>
          <p:nvPr/>
        </p:nvSpPr>
        <p:spPr>
          <a:xfrm>
            <a:off x="6662691" y="3973032"/>
            <a:ext cx="844659" cy="68203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162B3BB8-2F90-4344-901E-EBF90DB2CE1F}"/>
              </a:ext>
            </a:extLst>
          </p:cNvPr>
          <p:cNvSpPr>
            <a:spLocks noChangeAspect="1"/>
          </p:cNvSpPr>
          <p:nvPr/>
        </p:nvSpPr>
        <p:spPr>
          <a:xfrm>
            <a:off x="6513148" y="3982368"/>
            <a:ext cx="844659" cy="68203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Conv</a:t>
            </a:r>
            <a:endParaRPr lang="de-DE" sz="900" dirty="0"/>
          </a:p>
          <a:p>
            <a:pPr algn="ctr"/>
            <a:r>
              <a:rPr lang="de-DE" sz="900" dirty="0" err="1"/>
              <a:t>ReLU</a:t>
            </a:r>
            <a:endParaRPr lang="de-DE" sz="900" dirty="0"/>
          </a:p>
          <a:p>
            <a:pPr algn="ctr"/>
            <a:r>
              <a:rPr lang="de-DE" sz="900" dirty="0" err="1"/>
              <a:t>BatchN</a:t>
            </a:r>
            <a:r>
              <a:rPr lang="de-DE" sz="900" dirty="0"/>
              <a:t>.</a:t>
            </a:r>
          </a:p>
          <a:p>
            <a:pPr algn="ctr"/>
            <a:r>
              <a:rPr lang="de-DE" sz="900" dirty="0" err="1"/>
              <a:t>MaxPool</a:t>
            </a:r>
            <a:r>
              <a:rPr lang="de-DE" sz="900" dirty="0"/>
              <a:t>.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F56F479D-C9D6-41BE-A259-8CE0339CC70B}"/>
              </a:ext>
            </a:extLst>
          </p:cNvPr>
          <p:cNvSpPr>
            <a:spLocks noChangeAspect="1"/>
          </p:cNvSpPr>
          <p:nvPr/>
        </p:nvSpPr>
        <p:spPr>
          <a:xfrm>
            <a:off x="6054276" y="3961016"/>
            <a:ext cx="844659" cy="682034"/>
          </a:xfrm>
          <a:prstGeom prst="roundRect">
            <a:avLst/>
          </a:prstGeom>
          <a:solidFill>
            <a:srgbClr val="A08232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B1E5432C-4D55-44E4-B3E5-5D00E1FBB783}"/>
              </a:ext>
            </a:extLst>
          </p:cNvPr>
          <p:cNvSpPr>
            <a:spLocks noChangeAspect="1"/>
          </p:cNvSpPr>
          <p:nvPr/>
        </p:nvSpPr>
        <p:spPr>
          <a:xfrm>
            <a:off x="5881530" y="3969100"/>
            <a:ext cx="844659" cy="682034"/>
          </a:xfrm>
          <a:prstGeom prst="roundRect">
            <a:avLst/>
          </a:prstGeom>
          <a:solidFill>
            <a:srgbClr val="80808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7D831F9C-FB0B-44DD-8376-1D4BBB8868DE}"/>
              </a:ext>
            </a:extLst>
          </p:cNvPr>
          <p:cNvSpPr>
            <a:spLocks noChangeAspect="1"/>
          </p:cNvSpPr>
          <p:nvPr/>
        </p:nvSpPr>
        <p:spPr>
          <a:xfrm>
            <a:off x="5704491" y="3978259"/>
            <a:ext cx="844659" cy="68203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/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F430379A-22DD-4066-A4A9-72F33941D66A}"/>
              </a:ext>
            </a:extLst>
          </p:cNvPr>
          <p:cNvSpPr>
            <a:spLocks noChangeAspect="1"/>
          </p:cNvSpPr>
          <p:nvPr/>
        </p:nvSpPr>
        <p:spPr>
          <a:xfrm>
            <a:off x="5554948" y="3987595"/>
            <a:ext cx="844659" cy="68203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Conv</a:t>
            </a:r>
            <a:endParaRPr lang="de-DE" sz="900" dirty="0"/>
          </a:p>
          <a:p>
            <a:pPr algn="ctr"/>
            <a:r>
              <a:rPr lang="de-DE" sz="900" dirty="0" err="1"/>
              <a:t>ReLU</a:t>
            </a:r>
            <a:endParaRPr lang="de-DE" sz="900" dirty="0"/>
          </a:p>
          <a:p>
            <a:pPr algn="ctr"/>
            <a:r>
              <a:rPr lang="de-DE" sz="900" dirty="0" err="1"/>
              <a:t>BatchN</a:t>
            </a:r>
            <a:r>
              <a:rPr lang="de-DE" sz="900" dirty="0"/>
              <a:t>.</a:t>
            </a:r>
          </a:p>
          <a:p>
            <a:pPr algn="ctr"/>
            <a:r>
              <a:rPr lang="de-DE" sz="900" dirty="0" err="1"/>
              <a:t>MaxPool</a:t>
            </a:r>
            <a:r>
              <a:rPr lang="de-DE" sz="900" dirty="0"/>
              <a:t>.</a:t>
            </a:r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6886E48C-0814-4EAB-A63F-16D55AEC56C8}"/>
              </a:ext>
            </a:extLst>
          </p:cNvPr>
          <p:cNvSpPr>
            <a:spLocks noChangeAspect="1"/>
          </p:cNvSpPr>
          <p:nvPr/>
        </p:nvSpPr>
        <p:spPr>
          <a:xfrm>
            <a:off x="5104278" y="3961842"/>
            <a:ext cx="844659" cy="682034"/>
          </a:xfrm>
          <a:prstGeom prst="roundRect">
            <a:avLst/>
          </a:prstGeom>
          <a:solidFill>
            <a:srgbClr val="A08232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71572868-67D7-408F-8B9C-D68C1EC46D4C}"/>
              </a:ext>
            </a:extLst>
          </p:cNvPr>
          <p:cNvSpPr>
            <a:spLocks noChangeAspect="1"/>
          </p:cNvSpPr>
          <p:nvPr/>
        </p:nvSpPr>
        <p:spPr>
          <a:xfrm>
            <a:off x="4931532" y="3969926"/>
            <a:ext cx="844659" cy="682034"/>
          </a:xfrm>
          <a:prstGeom prst="roundRect">
            <a:avLst/>
          </a:prstGeom>
          <a:solidFill>
            <a:srgbClr val="80808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C155699-C8EF-40B0-8B31-8578B24E6326}"/>
              </a:ext>
            </a:extLst>
          </p:cNvPr>
          <p:cNvSpPr>
            <a:spLocks noChangeAspect="1"/>
          </p:cNvSpPr>
          <p:nvPr/>
        </p:nvSpPr>
        <p:spPr>
          <a:xfrm>
            <a:off x="4754493" y="3979085"/>
            <a:ext cx="844659" cy="68203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2835F5B-3741-4233-A17C-DDEAE30A35AC}"/>
              </a:ext>
            </a:extLst>
          </p:cNvPr>
          <p:cNvSpPr>
            <a:spLocks noChangeAspect="1"/>
          </p:cNvSpPr>
          <p:nvPr/>
        </p:nvSpPr>
        <p:spPr>
          <a:xfrm>
            <a:off x="4566530" y="3988421"/>
            <a:ext cx="844659" cy="68203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Conv</a:t>
            </a:r>
            <a:endParaRPr lang="de-DE" sz="900" dirty="0"/>
          </a:p>
          <a:p>
            <a:pPr algn="ctr"/>
            <a:r>
              <a:rPr lang="de-DE" sz="900" dirty="0" err="1"/>
              <a:t>ReLU</a:t>
            </a:r>
            <a:endParaRPr lang="de-DE" sz="900" dirty="0"/>
          </a:p>
          <a:p>
            <a:pPr algn="ctr"/>
            <a:r>
              <a:rPr lang="de-DE" sz="900" dirty="0" err="1"/>
              <a:t>BatchN</a:t>
            </a:r>
            <a:r>
              <a:rPr lang="de-DE" sz="900" dirty="0"/>
              <a:t>.</a:t>
            </a:r>
          </a:p>
          <a:p>
            <a:pPr algn="ctr"/>
            <a:r>
              <a:rPr lang="de-DE" sz="900" dirty="0" err="1"/>
              <a:t>MaxPool</a:t>
            </a:r>
            <a:r>
              <a:rPr lang="de-DE" sz="900" dirty="0"/>
              <a:t>.</a:t>
            </a:r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837CD112-068E-4D0E-BAA3-0EA3270E57E8}"/>
              </a:ext>
            </a:extLst>
          </p:cNvPr>
          <p:cNvSpPr>
            <a:spLocks noChangeAspect="1"/>
          </p:cNvSpPr>
          <p:nvPr/>
        </p:nvSpPr>
        <p:spPr>
          <a:xfrm>
            <a:off x="3796643" y="3938159"/>
            <a:ext cx="844659" cy="682034"/>
          </a:xfrm>
          <a:prstGeom prst="roundRect">
            <a:avLst/>
          </a:prstGeom>
          <a:solidFill>
            <a:srgbClr val="FA8214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/>
              <a:t>Fully </a:t>
            </a:r>
            <a:r>
              <a:rPr lang="de-DE" sz="900" err="1"/>
              <a:t>Connected</a:t>
            </a:r>
            <a:endParaRPr lang="de-DE" sz="900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9B4F2C3D-DE68-4B36-8010-07C10860EE58}"/>
              </a:ext>
            </a:extLst>
          </p:cNvPr>
          <p:cNvSpPr>
            <a:spLocks noChangeAspect="1"/>
          </p:cNvSpPr>
          <p:nvPr/>
        </p:nvSpPr>
        <p:spPr>
          <a:xfrm>
            <a:off x="3387679" y="3931759"/>
            <a:ext cx="844659" cy="682034"/>
          </a:xfrm>
          <a:prstGeom prst="roundRect">
            <a:avLst/>
          </a:prstGeom>
          <a:solidFill>
            <a:srgbClr val="82BE3C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75BFBFC1-2DAC-4680-B891-428976B7E456}"/>
              </a:ext>
            </a:extLst>
          </p:cNvPr>
          <p:cNvSpPr>
            <a:spLocks noChangeAspect="1"/>
          </p:cNvSpPr>
          <p:nvPr/>
        </p:nvSpPr>
        <p:spPr>
          <a:xfrm>
            <a:off x="3214933" y="3939001"/>
            <a:ext cx="844659" cy="682034"/>
          </a:xfrm>
          <a:prstGeom prst="roundRect">
            <a:avLst/>
          </a:prstGeom>
          <a:solidFill>
            <a:srgbClr val="FA8214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/>
              <a:t>Fully </a:t>
            </a:r>
            <a:r>
              <a:rPr lang="de-DE" sz="900" err="1"/>
              <a:t>Connected</a:t>
            </a:r>
            <a:endParaRPr lang="de-DE" sz="900"/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3C6F3CA9-CF20-42A9-99B6-BEC3937E867F}"/>
              </a:ext>
            </a:extLst>
          </p:cNvPr>
          <p:cNvSpPr>
            <a:spLocks noChangeAspect="1"/>
          </p:cNvSpPr>
          <p:nvPr/>
        </p:nvSpPr>
        <p:spPr>
          <a:xfrm>
            <a:off x="2784127" y="3939001"/>
            <a:ext cx="844659" cy="682034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err="1"/>
              <a:t>Flattening</a:t>
            </a:r>
            <a:endParaRPr lang="de-DE" sz="900"/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D8FA799D-4678-4177-AA51-FCB453AC044E}"/>
              </a:ext>
            </a:extLst>
          </p:cNvPr>
          <p:cNvSpPr>
            <a:spLocks noChangeAspect="1"/>
          </p:cNvSpPr>
          <p:nvPr/>
        </p:nvSpPr>
        <p:spPr>
          <a:xfrm>
            <a:off x="2332041" y="3938159"/>
            <a:ext cx="844659" cy="6820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3FA9F1D9-6006-4EC4-A2CF-A29CA811CC24}"/>
              </a:ext>
            </a:extLst>
          </p:cNvPr>
          <p:cNvSpPr>
            <a:spLocks noChangeAspect="1"/>
          </p:cNvSpPr>
          <p:nvPr/>
        </p:nvSpPr>
        <p:spPr>
          <a:xfrm>
            <a:off x="2159295" y="3946243"/>
            <a:ext cx="844659" cy="682034"/>
          </a:xfrm>
          <a:prstGeom prst="roundRect">
            <a:avLst/>
          </a:prstGeom>
          <a:solidFill>
            <a:srgbClr val="82BE3C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3FCD0CE8-BD44-49AE-A79A-A772B2029313}"/>
              </a:ext>
            </a:extLst>
          </p:cNvPr>
          <p:cNvSpPr>
            <a:spLocks noChangeAspect="1"/>
          </p:cNvSpPr>
          <p:nvPr/>
        </p:nvSpPr>
        <p:spPr>
          <a:xfrm>
            <a:off x="1982256" y="3955402"/>
            <a:ext cx="844659" cy="68203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EBFEDD69-5790-46F0-A499-3E0523243024}"/>
              </a:ext>
            </a:extLst>
          </p:cNvPr>
          <p:cNvSpPr>
            <a:spLocks noChangeAspect="1"/>
          </p:cNvSpPr>
          <p:nvPr/>
        </p:nvSpPr>
        <p:spPr>
          <a:xfrm>
            <a:off x="1832713" y="3964738"/>
            <a:ext cx="844659" cy="68203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Conv</a:t>
            </a:r>
            <a:endParaRPr lang="de-DE" sz="900" dirty="0"/>
          </a:p>
          <a:p>
            <a:pPr algn="ctr"/>
            <a:r>
              <a:rPr lang="de-DE" sz="900" dirty="0" err="1"/>
              <a:t>ReLU</a:t>
            </a:r>
            <a:endParaRPr lang="de-DE" sz="900" dirty="0"/>
          </a:p>
          <a:p>
            <a:pPr algn="ctr"/>
            <a:r>
              <a:rPr lang="de-DE" sz="900" dirty="0" err="1"/>
              <a:t>BatchN</a:t>
            </a:r>
            <a:r>
              <a:rPr lang="de-DE" sz="900" dirty="0"/>
              <a:t>.</a:t>
            </a:r>
          </a:p>
          <a:p>
            <a:pPr algn="ctr"/>
            <a:r>
              <a:rPr lang="de-DE" sz="900" dirty="0" err="1"/>
              <a:t>MaxPool</a:t>
            </a:r>
            <a:r>
              <a:rPr lang="de-DE" sz="900" dirty="0"/>
              <a:t>.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FEAF88CC-CCDC-4A19-A6FC-8D33F840DC3F}"/>
              </a:ext>
            </a:extLst>
          </p:cNvPr>
          <p:cNvSpPr>
            <a:spLocks noChangeAspect="1"/>
          </p:cNvSpPr>
          <p:nvPr/>
        </p:nvSpPr>
        <p:spPr>
          <a:xfrm>
            <a:off x="1373841" y="3943386"/>
            <a:ext cx="844659" cy="6820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288D243B-F8A2-4789-810F-BF0714D1AF89}"/>
              </a:ext>
            </a:extLst>
          </p:cNvPr>
          <p:cNvSpPr>
            <a:spLocks noChangeAspect="1"/>
          </p:cNvSpPr>
          <p:nvPr/>
        </p:nvSpPr>
        <p:spPr>
          <a:xfrm>
            <a:off x="1201095" y="3951470"/>
            <a:ext cx="844659" cy="682034"/>
          </a:xfrm>
          <a:prstGeom prst="roundRect">
            <a:avLst/>
          </a:prstGeom>
          <a:solidFill>
            <a:srgbClr val="82BE3C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538FAE62-F1DE-4A28-8C10-FF0972A226CD}"/>
              </a:ext>
            </a:extLst>
          </p:cNvPr>
          <p:cNvSpPr>
            <a:spLocks noChangeAspect="1"/>
          </p:cNvSpPr>
          <p:nvPr/>
        </p:nvSpPr>
        <p:spPr>
          <a:xfrm>
            <a:off x="1024056" y="3960629"/>
            <a:ext cx="844659" cy="68203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/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1D5E7226-A40B-4B7D-95AF-2A347B513DDF}"/>
              </a:ext>
            </a:extLst>
          </p:cNvPr>
          <p:cNvSpPr>
            <a:spLocks noChangeAspect="1"/>
          </p:cNvSpPr>
          <p:nvPr/>
        </p:nvSpPr>
        <p:spPr>
          <a:xfrm>
            <a:off x="874513" y="3969965"/>
            <a:ext cx="844659" cy="68203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Conv</a:t>
            </a:r>
            <a:endParaRPr lang="de-DE" sz="900" dirty="0"/>
          </a:p>
          <a:p>
            <a:pPr algn="ctr"/>
            <a:r>
              <a:rPr lang="de-DE" sz="900" dirty="0" err="1"/>
              <a:t>ReLU</a:t>
            </a:r>
            <a:endParaRPr lang="de-DE" sz="900" dirty="0"/>
          </a:p>
          <a:p>
            <a:pPr algn="ctr"/>
            <a:r>
              <a:rPr lang="de-DE" sz="900" dirty="0" err="1"/>
              <a:t>BatchN</a:t>
            </a:r>
            <a:r>
              <a:rPr lang="de-DE" sz="900" dirty="0"/>
              <a:t>.</a:t>
            </a:r>
          </a:p>
          <a:p>
            <a:pPr algn="ctr"/>
            <a:r>
              <a:rPr lang="de-DE" sz="900" dirty="0" err="1"/>
              <a:t>MaxPool</a:t>
            </a:r>
            <a:r>
              <a:rPr lang="de-DE" sz="900" dirty="0"/>
              <a:t>.</a:t>
            </a:r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0D88722D-A9C8-4C02-AE24-E9D95B655720}"/>
              </a:ext>
            </a:extLst>
          </p:cNvPr>
          <p:cNvSpPr>
            <a:spLocks noChangeAspect="1"/>
          </p:cNvSpPr>
          <p:nvPr/>
        </p:nvSpPr>
        <p:spPr>
          <a:xfrm>
            <a:off x="423843" y="3944212"/>
            <a:ext cx="844659" cy="6820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41" name="Rechteck: abgerundete Ecken 40">
            <a:extLst>
              <a:ext uri="{FF2B5EF4-FFF2-40B4-BE49-F238E27FC236}">
                <a16:creationId xmlns:a16="http://schemas.microsoft.com/office/drawing/2014/main" id="{79DB4B31-5956-46F0-8B5F-B5B33701E638}"/>
              </a:ext>
            </a:extLst>
          </p:cNvPr>
          <p:cNvSpPr>
            <a:spLocks noChangeAspect="1"/>
          </p:cNvSpPr>
          <p:nvPr/>
        </p:nvSpPr>
        <p:spPr>
          <a:xfrm>
            <a:off x="251097" y="3952296"/>
            <a:ext cx="844659" cy="682034"/>
          </a:xfrm>
          <a:prstGeom prst="roundRect">
            <a:avLst/>
          </a:prstGeom>
          <a:solidFill>
            <a:srgbClr val="82BE3C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MaxPooling</a:t>
            </a:r>
            <a:endParaRPr lang="de-DE" sz="900" dirty="0"/>
          </a:p>
        </p:txBody>
      </p:sp>
      <p:sp>
        <p:nvSpPr>
          <p:cNvPr id="42" name="Rechteck: abgerundete Ecken 41">
            <a:extLst>
              <a:ext uri="{FF2B5EF4-FFF2-40B4-BE49-F238E27FC236}">
                <a16:creationId xmlns:a16="http://schemas.microsoft.com/office/drawing/2014/main" id="{9C867786-C63E-45E0-B9C8-E21D71020405}"/>
              </a:ext>
            </a:extLst>
          </p:cNvPr>
          <p:cNvSpPr>
            <a:spLocks noChangeAspect="1"/>
          </p:cNvSpPr>
          <p:nvPr/>
        </p:nvSpPr>
        <p:spPr>
          <a:xfrm>
            <a:off x="74058" y="3961455"/>
            <a:ext cx="844659" cy="682034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/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368F4190-D9FF-4166-BEDE-8FA9E1B470B2}"/>
              </a:ext>
            </a:extLst>
          </p:cNvPr>
          <p:cNvSpPr>
            <a:spLocks noChangeAspect="1"/>
          </p:cNvSpPr>
          <p:nvPr/>
        </p:nvSpPr>
        <p:spPr>
          <a:xfrm>
            <a:off x="-75485" y="3970791"/>
            <a:ext cx="844659" cy="682034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900" dirty="0" err="1"/>
              <a:t>Conv</a:t>
            </a:r>
            <a:endParaRPr lang="de-DE" sz="900" dirty="0"/>
          </a:p>
          <a:p>
            <a:pPr algn="ctr"/>
            <a:r>
              <a:rPr lang="de-DE" sz="900" dirty="0" err="1"/>
              <a:t>ReLU</a:t>
            </a:r>
            <a:endParaRPr lang="de-DE" sz="900" dirty="0"/>
          </a:p>
          <a:p>
            <a:pPr algn="ctr"/>
            <a:r>
              <a:rPr lang="de-DE" sz="900" dirty="0" err="1"/>
              <a:t>BatchN</a:t>
            </a:r>
            <a:r>
              <a:rPr lang="de-DE" sz="900" dirty="0"/>
              <a:t>.</a:t>
            </a:r>
          </a:p>
          <a:p>
            <a:pPr algn="ctr"/>
            <a:r>
              <a:rPr lang="de-DE" sz="900" dirty="0" err="1"/>
              <a:t>MaxPool</a:t>
            </a:r>
            <a:r>
              <a:rPr lang="de-DE" sz="900" dirty="0"/>
              <a:t>.</a:t>
            </a:r>
          </a:p>
        </p:txBody>
      </p:sp>
      <p:sp>
        <p:nvSpPr>
          <p:cNvPr id="44" name="Rechteck: abgerundete Ecken 43">
            <a:extLst>
              <a:ext uri="{FF2B5EF4-FFF2-40B4-BE49-F238E27FC236}">
                <a16:creationId xmlns:a16="http://schemas.microsoft.com/office/drawing/2014/main" id="{68C5E1EA-2DB5-4AA8-8E04-A345039A5DC0}"/>
              </a:ext>
            </a:extLst>
          </p:cNvPr>
          <p:cNvSpPr>
            <a:spLocks noChangeAspect="1"/>
          </p:cNvSpPr>
          <p:nvPr/>
        </p:nvSpPr>
        <p:spPr>
          <a:xfrm>
            <a:off x="3013391" y="680952"/>
            <a:ext cx="817198" cy="659860"/>
          </a:xfrm>
          <a:prstGeom prst="roundRect">
            <a:avLst/>
          </a:prstGeom>
          <a:solidFill>
            <a:srgbClr val="82BE3C"/>
          </a:solidFill>
          <a:ln>
            <a:noFill/>
          </a:ln>
          <a:effectLst/>
          <a:scene3d>
            <a:camera prst="perspectiveContrastingLeftFacing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Batch-Norm.</a:t>
            </a:r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7FE319C3-436A-4A27-A28A-EE98336664EB}"/>
              </a:ext>
            </a:extLst>
          </p:cNvPr>
          <p:cNvSpPr>
            <a:spLocks noChangeAspect="1"/>
          </p:cNvSpPr>
          <p:nvPr/>
        </p:nvSpPr>
        <p:spPr>
          <a:xfrm>
            <a:off x="6676421" y="680952"/>
            <a:ext cx="817198" cy="659860"/>
          </a:xfrm>
          <a:prstGeom prst="roundRect">
            <a:avLst/>
          </a:prstGeom>
          <a:solidFill>
            <a:srgbClr val="A08232"/>
          </a:solidFill>
          <a:ln>
            <a:noFill/>
          </a:ln>
          <a:effectLst/>
          <a:scene3d>
            <a:camera prst="perspectiveContrastingLeftFacing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Dropout</a:t>
            </a:r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C5283E45-B082-4036-91AA-774728F216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5978" y="1872160"/>
            <a:ext cx="2571701" cy="197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493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Inhaltsplatzhalter 39">
            <a:extLst>
              <a:ext uri="{FF2B5EF4-FFF2-40B4-BE49-F238E27FC236}">
                <a16:creationId xmlns:a16="http://schemas.microsoft.com/office/drawing/2014/main" id="{13A2A711-A134-4EAB-941D-7DDB1B8C1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Unterschiedl</a:t>
            </a:r>
            <a:r>
              <a:rPr lang="de-DE" dirty="0"/>
              <a:t>. Architekturen</a:t>
            </a:r>
          </a:p>
          <a:p>
            <a:pPr lvl="1"/>
            <a:r>
              <a:rPr lang="de-DE" dirty="0"/>
              <a:t>größerer </a:t>
            </a:r>
            <a:r>
              <a:rPr lang="de-DE" dirty="0" err="1"/>
              <a:t>kernel</a:t>
            </a:r>
            <a:endParaRPr lang="de-DE" dirty="0"/>
          </a:p>
          <a:p>
            <a:pPr lvl="1"/>
            <a:r>
              <a:rPr lang="de-DE" dirty="0"/>
              <a:t>4 </a:t>
            </a:r>
            <a:r>
              <a:rPr lang="de-DE" dirty="0" err="1"/>
              <a:t>conv</a:t>
            </a:r>
            <a:r>
              <a:rPr lang="de-DE" dirty="0"/>
              <a:t> </a:t>
            </a:r>
            <a:r>
              <a:rPr lang="de-DE" dirty="0" err="1"/>
              <a:t>layer</a:t>
            </a:r>
            <a:r>
              <a:rPr lang="de-DE" dirty="0"/>
              <a:t> im 1. Block</a:t>
            </a:r>
          </a:p>
          <a:p>
            <a:pPr lvl="1"/>
            <a:r>
              <a:rPr lang="de-DE" dirty="0"/>
              <a:t>4 </a:t>
            </a:r>
            <a:r>
              <a:rPr lang="de-DE" dirty="0" err="1"/>
              <a:t>dense</a:t>
            </a:r>
            <a:r>
              <a:rPr lang="de-DE" dirty="0"/>
              <a:t> </a:t>
            </a:r>
            <a:r>
              <a:rPr lang="de-DE" dirty="0" err="1"/>
              <a:t>layers</a:t>
            </a:r>
            <a:r>
              <a:rPr lang="de-DE" dirty="0"/>
              <a:t> am Ende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5D8D732-7603-41A1-B76D-C077BD2A8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4790" y="301932"/>
            <a:ext cx="3764390" cy="4396727"/>
          </a:xfrm>
          <a:prstGeom prst="rect">
            <a:avLst/>
          </a:prstGeom>
        </p:spPr>
      </p:pic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6DF8295E-5827-4706-B95C-B1A20BE5A3AF}"/>
              </a:ext>
            </a:extLst>
          </p:cNvPr>
          <p:cNvSpPr>
            <a:spLocks noChangeAspect="1"/>
          </p:cNvSpPr>
          <p:nvPr/>
        </p:nvSpPr>
        <p:spPr>
          <a:xfrm>
            <a:off x="3320565" y="3330575"/>
            <a:ext cx="1189853" cy="960766"/>
          </a:xfrm>
          <a:prstGeom prst="roundRect">
            <a:avLst/>
          </a:prstGeom>
          <a:solidFill>
            <a:srgbClr val="FF99FF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: abgerundete Ecken 9">
            <a:extLst>
              <a:ext uri="{FF2B5EF4-FFF2-40B4-BE49-F238E27FC236}">
                <a16:creationId xmlns:a16="http://schemas.microsoft.com/office/drawing/2014/main" id="{C9A901FF-9C7E-4B06-8FD9-5CA813B3F3EB}"/>
              </a:ext>
            </a:extLst>
          </p:cNvPr>
          <p:cNvSpPr>
            <a:spLocks noChangeAspect="1"/>
          </p:cNvSpPr>
          <p:nvPr/>
        </p:nvSpPr>
        <p:spPr>
          <a:xfrm>
            <a:off x="3132760" y="3334670"/>
            <a:ext cx="1189853" cy="960766"/>
          </a:xfrm>
          <a:prstGeom prst="roundRect">
            <a:avLst/>
          </a:prstGeom>
          <a:solidFill>
            <a:srgbClr val="FA8214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FC</a:t>
            </a:r>
          </a:p>
          <a:p>
            <a:pPr algn="ctr"/>
            <a:r>
              <a:rPr lang="de-DE" sz="1200" dirty="0" err="1"/>
              <a:t>Softmax</a:t>
            </a:r>
            <a:endParaRPr lang="de-DE" sz="1200" dirty="0"/>
          </a:p>
        </p:txBody>
      </p:sp>
      <p:sp>
        <p:nvSpPr>
          <p:cNvPr id="36" name="Rechteck: abgerundete Ecken 35">
            <a:extLst>
              <a:ext uri="{FF2B5EF4-FFF2-40B4-BE49-F238E27FC236}">
                <a16:creationId xmlns:a16="http://schemas.microsoft.com/office/drawing/2014/main" id="{8C5FE036-BCEF-4C84-A0A3-FF1B0F5EAB56}"/>
              </a:ext>
            </a:extLst>
          </p:cNvPr>
          <p:cNvSpPr>
            <a:spLocks noChangeAspect="1"/>
          </p:cNvSpPr>
          <p:nvPr/>
        </p:nvSpPr>
        <p:spPr>
          <a:xfrm>
            <a:off x="2617917" y="3319632"/>
            <a:ext cx="1189853" cy="96076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16AA3D-A21B-4B63-A8EA-EB7914E5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Erste</a:t>
            </a:r>
            <a:r>
              <a:rPr lang="en-US" dirty="0"/>
              <a:t> </a:t>
            </a:r>
            <a:r>
              <a:rPr lang="en-US" dirty="0" err="1"/>
              <a:t>Modelle</a:t>
            </a:r>
            <a:br>
              <a:rPr lang="en-US" dirty="0"/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-Modell </a:t>
            </a:r>
            <a:r>
              <a:rPr lang="en-US" sz="2000" dirty="0" err="1">
                <a:solidFill>
                  <a:schemeClr val="bg1">
                    <a:lumMod val="50000"/>
                  </a:schemeClr>
                </a:solidFill>
              </a:rPr>
              <a:t>Architektur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-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876E80-CB43-4CEC-9DFD-CF71E393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5736"/>
            <a:ext cx="1027755" cy="396264"/>
          </a:xfrm>
        </p:spPr>
        <p:txBody>
          <a:bodyPr/>
          <a:lstStyle/>
          <a:p>
            <a:fld id="{03C9800F-7009-43D6-AADE-66255DF41F56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B625CA-BC81-4CA0-A9A1-D4BC1089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0784" y="4745736"/>
            <a:ext cx="3685032" cy="393192"/>
          </a:xfrm>
        </p:spPr>
        <p:txBody>
          <a:bodyPr/>
          <a:lstStyle/>
          <a:p>
            <a:r>
              <a:rPr lang="de-DE" noProof="0"/>
              <a:t>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0F019-D505-4CA0-AE4C-5C96B26C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5736"/>
            <a:ext cx="326368" cy="396264"/>
          </a:xfrm>
        </p:spPr>
        <p:txBody>
          <a:bodyPr/>
          <a:lstStyle/>
          <a:p>
            <a:fld id="{61696EC4-B4CF-4701-AD06-A8439D6D8E12}" type="slidenum">
              <a:rPr lang="de-DE" noProof="0" smtClean="0"/>
              <a:pPr/>
              <a:t>11</a:t>
            </a:fld>
            <a:endParaRPr lang="de-DE" noProof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CEDC90EC-1F6E-4FD7-A68A-2C1A34BB57E3}"/>
              </a:ext>
            </a:extLst>
          </p:cNvPr>
          <p:cNvSpPr>
            <a:spLocks noChangeAspect="1"/>
          </p:cNvSpPr>
          <p:nvPr/>
        </p:nvSpPr>
        <p:spPr>
          <a:xfrm>
            <a:off x="2434472" y="3320069"/>
            <a:ext cx="1189853" cy="960766"/>
          </a:xfrm>
          <a:prstGeom prst="roundRect">
            <a:avLst/>
          </a:prstGeom>
          <a:solidFill>
            <a:srgbClr val="FA8214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FC</a:t>
            </a:r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D0D3A5B8-2100-4E8B-BBFE-E460EB42A53D}"/>
              </a:ext>
            </a:extLst>
          </p:cNvPr>
          <p:cNvSpPr>
            <a:spLocks noChangeAspect="1"/>
          </p:cNvSpPr>
          <p:nvPr/>
        </p:nvSpPr>
        <p:spPr>
          <a:xfrm>
            <a:off x="1940913" y="3320069"/>
            <a:ext cx="1189853" cy="960766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Flattening</a:t>
            </a:r>
            <a:endParaRPr lang="de-DE" sz="1200" dirty="0"/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499833B4-37F5-4EC2-BB6E-A7C9DD275066}"/>
              </a:ext>
            </a:extLst>
          </p:cNvPr>
          <p:cNvSpPr>
            <a:spLocks noChangeAspect="1"/>
          </p:cNvSpPr>
          <p:nvPr/>
        </p:nvSpPr>
        <p:spPr>
          <a:xfrm>
            <a:off x="1495986" y="3287681"/>
            <a:ext cx="1189854" cy="96076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/>
              <a:t>MaxPooling</a:t>
            </a:r>
            <a:endParaRPr lang="de-DE" sz="1200"/>
          </a:p>
        </p:txBody>
      </p:sp>
      <p:sp>
        <p:nvSpPr>
          <p:cNvPr id="14" name="Rechteck: abgerundete Ecken 13">
            <a:extLst>
              <a:ext uri="{FF2B5EF4-FFF2-40B4-BE49-F238E27FC236}">
                <a16:creationId xmlns:a16="http://schemas.microsoft.com/office/drawing/2014/main" id="{9EE23F6F-9AC6-4C73-9403-8B08C60D5E81}"/>
              </a:ext>
            </a:extLst>
          </p:cNvPr>
          <p:cNvSpPr>
            <a:spLocks noChangeAspect="1"/>
          </p:cNvSpPr>
          <p:nvPr/>
        </p:nvSpPr>
        <p:spPr>
          <a:xfrm>
            <a:off x="1346444" y="3297017"/>
            <a:ext cx="1189853" cy="96076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: abgerundete Ecken 14">
            <a:extLst>
              <a:ext uri="{FF2B5EF4-FFF2-40B4-BE49-F238E27FC236}">
                <a16:creationId xmlns:a16="http://schemas.microsoft.com/office/drawing/2014/main" id="{0AD3AA13-B44A-4D2E-B6D7-A01A8EE66996}"/>
              </a:ext>
            </a:extLst>
          </p:cNvPr>
          <p:cNvSpPr>
            <a:spLocks noChangeAspect="1"/>
          </p:cNvSpPr>
          <p:nvPr/>
        </p:nvSpPr>
        <p:spPr>
          <a:xfrm>
            <a:off x="1196901" y="3306353"/>
            <a:ext cx="1189853" cy="960766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/>
              <a:t>Convolutional</a:t>
            </a:r>
            <a:endParaRPr lang="de-DE" sz="1200"/>
          </a:p>
          <a:p>
            <a:pPr algn="ctr"/>
            <a:r>
              <a:rPr lang="de-DE" sz="1200" err="1"/>
              <a:t>ReLu</a:t>
            </a:r>
            <a:endParaRPr lang="de-DE" sz="1200"/>
          </a:p>
          <a:p>
            <a:pPr algn="ctr"/>
            <a:r>
              <a:rPr lang="de-DE" sz="1200" err="1"/>
              <a:t>MaxPooling</a:t>
            </a:r>
            <a:endParaRPr lang="de-DE" sz="120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F222E97-E3C5-4FDB-8C35-7F02E5823831}"/>
              </a:ext>
            </a:extLst>
          </p:cNvPr>
          <p:cNvSpPr txBox="1"/>
          <p:nvPr/>
        </p:nvSpPr>
        <p:spPr>
          <a:xfrm>
            <a:off x="39753" y="2863464"/>
            <a:ext cx="41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32</a:t>
            </a:r>
          </a:p>
        </p:txBody>
      </p:sp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455662C8-599F-41B4-AE9D-FA1270645CCC}"/>
              </a:ext>
            </a:extLst>
          </p:cNvPr>
          <p:cNvSpPr>
            <a:spLocks noChangeAspect="1"/>
          </p:cNvSpPr>
          <p:nvPr/>
        </p:nvSpPr>
        <p:spPr>
          <a:xfrm>
            <a:off x="1049862" y="3310733"/>
            <a:ext cx="1189853" cy="96076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36D5DECC-1DDE-491A-B9F5-A27C2F74E77D}"/>
              </a:ext>
            </a:extLst>
          </p:cNvPr>
          <p:cNvSpPr>
            <a:spLocks noChangeAspect="1"/>
          </p:cNvSpPr>
          <p:nvPr/>
        </p:nvSpPr>
        <p:spPr>
          <a:xfrm>
            <a:off x="900319" y="3320069"/>
            <a:ext cx="1189853" cy="960766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Conv</a:t>
            </a:r>
            <a:endParaRPr lang="de-DE" sz="1200" dirty="0"/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  <a:p>
            <a:pPr algn="ctr"/>
            <a:r>
              <a:rPr lang="de-DE" sz="1200" dirty="0" err="1"/>
              <a:t>MaxPooling</a:t>
            </a:r>
            <a:endParaRPr lang="de-DE" sz="1200" dirty="0"/>
          </a:p>
        </p:txBody>
      </p:sp>
      <p:sp>
        <p:nvSpPr>
          <p:cNvPr id="23" name="Rechteck: abgerundete Ecken 22">
            <a:extLst>
              <a:ext uri="{FF2B5EF4-FFF2-40B4-BE49-F238E27FC236}">
                <a16:creationId xmlns:a16="http://schemas.microsoft.com/office/drawing/2014/main" id="{32806680-E26C-4F7F-AB5F-E1425890600E}"/>
              </a:ext>
            </a:extLst>
          </p:cNvPr>
          <p:cNvSpPr>
            <a:spLocks noChangeAspect="1"/>
          </p:cNvSpPr>
          <p:nvPr/>
        </p:nvSpPr>
        <p:spPr>
          <a:xfrm>
            <a:off x="394912" y="3287681"/>
            <a:ext cx="1189854" cy="960766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/>
              <a:t>MaxPooling</a:t>
            </a:r>
            <a:endParaRPr lang="de-DE" sz="120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98442E43-2415-4BF1-8BE2-AC22020B76A9}"/>
              </a:ext>
            </a:extLst>
          </p:cNvPr>
          <p:cNvSpPr>
            <a:spLocks noChangeAspect="1"/>
          </p:cNvSpPr>
          <p:nvPr/>
        </p:nvSpPr>
        <p:spPr>
          <a:xfrm>
            <a:off x="245370" y="3297017"/>
            <a:ext cx="1189853" cy="96076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47DE4C00-0B49-4369-AAC9-CC6589A2D411}"/>
              </a:ext>
            </a:extLst>
          </p:cNvPr>
          <p:cNvSpPr>
            <a:spLocks noChangeAspect="1"/>
          </p:cNvSpPr>
          <p:nvPr/>
        </p:nvSpPr>
        <p:spPr>
          <a:xfrm>
            <a:off x="95827" y="3306353"/>
            <a:ext cx="1189853" cy="960766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/>
              <a:t>Convolutional</a:t>
            </a:r>
            <a:endParaRPr lang="de-DE" sz="1200"/>
          </a:p>
          <a:p>
            <a:pPr algn="ctr"/>
            <a:r>
              <a:rPr lang="de-DE" sz="1200" err="1"/>
              <a:t>ReLu</a:t>
            </a:r>
            <a:endParaRPr lang="de-DE" sz="1200"/>
          </a:p>
          <a:p>
            <a:pPr algn="ctr"/>
            <a:r>
              <a:rPr lang="de-DE" sz="1200" err="1"/>
              <a:t>MaxPooling</a:t>
            </a:r>
            <a:endParaRPr lang="de-DE" sz="1200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0B04FF22-A656-45D6-8502-F0D1060B3BBE}"/>
              </a:ext>
            </a:extLst>
          </p:cNvPr>
          <p:cNvSpPr>
            <a:spLocks noChangeAspect="1"/>
          </p:cNvSpPr>
          <p:nvPr/>
        </p:nvSpPr>
        <p:spPr>
          <a:xfrm>
            <a:off x="-51212" y="3310733"/>
            <a:ext cx="1189853" cy="960766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2FBF1EDE-E605-4AFE-8C4E-102D3B35E416}"/>
              </a:ext>
            </a:extLst>
          </p:cNvPr>
          <p:cNvSpPr>
            <a:spLocks noChangeAspect="1"/>
          </p:cNvSpPr>
          <p:nvPr/>
        </p:nvSpPr>
        <p:spPr>
          <a:xfrm>
            <a:off x="-200755" y="3320069"/>
            <a:ext cx="1189853" cy="960766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Conv</a:t>
            </a:r>
            <a:endParaRPr lang="de-DE" sz="1200" dirty="0"/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  <a:p>
            <a:pPr algn="ctr"/>
            <a:r>
              <a:rPr lang="de-DE" sz="1200" dirty="0" err="1"/>
              <a:t>MaxPooling</a:t>
            </a:r>
            <a:endParaRPr lang="de-DE" sz="12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61299DCC-F1A0-4539-A742-ECD7095FB15C}"/>
              </a:ext>
            </a:extLst>
          </p:cNvPr>
          <p:cNvSpPr/>
          <p:nvPr/>
        </p:nvSpPr>
        <p:spPr>
          <a:xfrm>
            <a:off x="5509452" y="753035"/>
            <a:ext cx="1724990" cy="484095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0104D441-B00A-421E-9162-C446962BB3BA}"/>
              </a:ext>
            </a:extLst>
          </p:cNvPr>
          <p:cNvSpPr/>
          <p:nvPr/>
        </p:nvSpPr>
        <p:spPr>
          <a:xfrm>
            <a:off x="5509452" y="1475736"/>
            <a:ext cx="1724990" cy="484095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6495D103-D185-4384-8320-211E41939B6A}"/>
              </a:ext>
            </a:extLst>
          </p:cNvPr>
          <p:cNvSpPr/>
          <p:nvPr/>
        </p:nvSpPr>
        <p:spPr>
          <a:xfrm>
            <a:off x="5509452" y="3681455"/>
            <a:ext cx="1724990" cy="484095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1F2042CA-D61C-4928-AA1F-7C5997364A66}"/>
              </a:ext>
            </a:extLst>
          </p:cNvPr>
          <p:cNvSpPr txBox="1"/>
          <p:nvPr/>
        </p:nvSpPr>
        <p:spPr>
          <a:xfrm>
            <a:off x="451301" y="2861272"/>
            <a:ext cx="41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64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A7E2E9B2-471A-4693-8949-237993F7C98B}"/>
              </a:ext>
            </a:extLst>
          </p:cNvPr>
          <p:cNvSpPr txBox="1"/>
          <p:nvPr/>
        </p:nvSpPr>
        <p:spPr>
          <a:xfrm>
            <a:off x="1211088" y="2861041"/>
            <a:ext cx="4112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64</a:t>
            </a: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F9BB593-4BBF-431A-8508-64FA5EBBA35A}"/>
              </a:ext>
            </a:extLst>
          </p:cNvPr>
          <p:cNvSpPr txBox="1"/>
          <p:nvPr/>
        </p:nvSpPr>
        <p:spPr>
          <a:xfrm>
            <a:off x="1553391" y="2860734"/>
            <a:ext cx="515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128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7C99C273-5E50-4D54-A9E6-14BDE6C81BF9}"/>
              </a:ext>
            </a:extLst>
          </p:cNvPr>
          <p:cNvSpPr txBox="1"/>
          <p:nvPr/>
        </p:nvSpPr>
        <p:spPr>
          <a:xfrm>
            <a:off x="2703198" y="2867526"/>
            <a:ext cx="515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128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F0EA0ED7-D0E8-435A-95C6-2B189A32A5E6}"/>
              </a:ext>
            </a:extLst>
          </p:cNvPr>
          <p:cNvSpPr txBox="1"/>
          <p:nvPr/>
        </p:nvSpPr>
        <p:spPr>
          <a:xfrm>
            <a:off x="3353202" y="2859852"/>
            <a:ext cx="3407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64770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8" grpId="0" animBg="1"/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rafik 56">
            <a:extLst>
              <a:ext uri="{FF2B5EF4-FFF2-40B4-BE49-F238E27FC236}">
                <a16:creationId xmlns:a16="http://schemas.microsoft.com/office/drawing/2014/main" id="{D1B6558D-FB18-4C24-9566-7B394196A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3224" y="2177981"/>
            <a:ext cx="2819429" cy="2433243"/>
          </a:xfrm>
          <a:prstGeom prst="rect">
            <a:avLst/>
          </a:prstGeom>
        </p:spPr>
      </p:pic>
      <p:sp>
        <p:nvSpPr>
          <p:cNvPr id="66" name="Rechteck: abgerundete Ecken 65">
            <a:extLst>
              <a:ext uri="{FF2B5EF4-FFF2-40B4-BE49-F238E27FC236}">
                <a16:creationId xmlns:a16="http://schemas.microsoft.com/office/drawing/2014/main" id="{7B5B2E9E-61B7-41E5-ACDE-6BCD530EBD51}"/>
              </a:ext>
            </a:extLst>
          </p:cNvPr>
          <p:cNvSpPr>
            <a:spLocks noChangeAspect="1"/>
          </p:cNvSpPr>
          <p:nvPr/>
        </p:nvSpPr>
        <p:spPr>
          <a:xfrm>
            <a:off x="5287730" y="3691814"/>
            <a:ext cx="967389" cy="781134"/>
          </a:xfrm>
          <a:prstGeom prst="roundRect">
            <a:avLst/>
          </a:prstGeom>
          <a:solidFill>
            <a:srgbClr val="FF99FF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FC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</a:rPr>
              <a:t>Softmax</a:t>
            </a:r>
            <a:endParaRPr lang="de-DE" sz="1200" dirty="0">
              <a:solidFill>
                <a:schemeClr val="tx1"/>
              </a:solidFill>
            </a:endParaRPr>
          </a:p>
          <a:p>
            <a:pPr algn="ctr"/>
            <a:r>
              <a:rPr lang="de-DE" sz="1200" dirty="0">
                <a:solidFill>
                  <a:schemeClr val="tx1"/>
                </a:solidFill>
              </a:rPr>
              <a:t>BN</a:t>
            </a:r>
          </a:p>
        </p:txBody>
      </p:sp>
      <p:sp>
        <p:nvSpPr>
          <p:cNvPr id="40" name="Inhaltsplatzhalter 39">
            <a:extLst>
              <a:ext uri="{FF2B5EF4-FFF2-40B4-BE49-F238E27FC236}">
                <a16:creationId xmlns:a16="http://schemas.microsoft.com/office/drawing/2014/main" id="{13A2A711-A134-4EAB-941D-7DDB1B8C19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Alle Verbesserungen zusammen</a:t>
            </a:r>
          </a:p>
          <a:p>
            <a:pPr lvl="1"/>
            <a:r>
              <a:rPr lang="de-DE" dirty="0" err="1">
                <a:cs typeface="Arial"/>
              </a:rPr>
              <a:t>testing</a:t>
            </a:r>
            <a:r>
              <a:rPr lang="de-DE" dirty="0">
                <a:cs typeface="Arial"/>
              </a:rPr>
              <a:t> </a:t>
            </a:r>
            <a:r>
              <a:rPr lang="de-DE" dirty="0" err="1">
                <a:cs typeface="Arial"/>
              </a:rPr>
              <a:t>accuracy</a:t>
            </a:r>
            <a:r>
              <a:rPr lang="de-DE" dirty="0">
                <a:cs typeface="Arial"/>
              </a:rPr>
              <a:t>:  	66.00%</a:t>
            </a:r>
          </a:p>
          <a:p>
            <a:pPr lvl="1"/>
            <a:r>
              <a:rPr lang="de-DE" dirty="0" err="1">
                <a:cs typeface="Arial"/>
              </a:rPr>
              <a:t>prediction</a:t>
            </a:r>
            <a:r>
              <a:rPr lang="de-DE" dirty="0">
                <a:cs typeface="Arial"/>
              </a:rPr>
              <a:t> time:		102ms</a:t>
            </a:r>
            <a:endParaRPr lang="en-DE" dirty="0">
              <a:cs typeface="Arial"/>
            </a:endParaRPr>
          </a:p>
        </p:txBody>
      </p:sp>
      <p:pic>
        <p:nvPicPr>
          <p:cNvPr id="59" name="Grafik 58">
            <a:extLst>
              <a:ext uri="{FF2B5EF4-FFF2-40B4-BE49-F238E27FC236}">
                <a16:creationId xmlns:a16="http://schemas.microsoft.com/office/drawing/2014/main" id="{0B74FCBA-8DB3-41EA-B795-D06953B08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477" y="315935"/>
            <a:ext cx="2415609" cy="1840636"/>
          </a:xfrm>
          <a:prstGeom prst="rect">
            <a:avLst/>
          </a:prstGeom>
        </p:spPr>
      </p:pic>
      <p:sp>
        <p:nvSpPr>
          <p:cNvPr id="47" name="Rechteck: abgerundete Ecken 46">
            <a:extLst>
              <a:ext uri="{FF2B5EF4-FFF2-40B4-BE49-F238E27FC236}">
                <a16:creationId xmlns:a16="http://schemas.microsoft.com/office/drawing/2014/main" id="{7062A2F2-C89A-4E6B-BD59-26454A07838D}"/>
              </a:ext>
            </a:extLst>
          </p:cNvPr>
          <p:cNvSpPr>
            <a:spLocks noChangeAspect="1"/>
          </p:cNvSpPr>
          <p:nvPr/>
        </p:nvSpPr>
        <p:spPr>
          <a:xfrm>
            <a:off x="5109936" y="3695127"/>
            <a:ext cx="967389" cy="781134"/>
          </a:xfrm>
          <a:prstGeom prst="roundRect">
            <a:avLst/>
          </a:prstGeom>
          <a:solidFill>
            <a:srgbClr val="FA8214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FC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</a:rPr>
              <a:t>Softmax</a:t>
            </a:r>
            <a:endParaRPr lang="de-DE" sz="1200" dirty="0">
              <a:solidFill>
                <a:schemeClr val="tx1"/>
              </a:solidFill>
            </a:endParaRPr>
          </a:p>
          <a:p>
            <a:pPr algn="ctr"/>
            <a:r>
              <a:rPr lang="de-DE" sz="1200" dirty="0">
                <a:solidFill>
                  <a:schemeClr val="tx1"/>
                </a:solidFill>
              </a:rPr>
              <a:t>BN</a:t>
            </a:r>
          </a:p>
        </p:txBody>
      </p:sp>
      <p:sp>
        <p:nvSpPr>
          <p:cNvPr id="45" name="Rechteck: abgerundete Ecken 44">
            <a:extLst>
              <a:ext uri="{FF2B5EF4-FFF2-40B4-BE49-F238E27FC236}">
                <a16:creationId xmlns:a16="http://schemas.microsoft.com/office/drawing/2014/main" id="{4936DB21-BAEA-463D-8FA7-39B338568868}"/>
              </a:ext>
            </a:extLst>
          </p:cNvPr>
          <p:cNvSpPr>
            <a:spLocks noChangeAspect="1"/>
          </p:cNvSpPr>
          <p:nvPr/>
        </p:nvSpPr>
        <p:spPr>
          <a:xfrm>
            <a:off x="4679910" y="3696163"/>
            <a:ext cx="967389" cy="781134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FC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</a:rPr>
              <a:t>ReLU</a:t>
            </a:r>
            <a:endParaRPr lang="de-DE" sz="1200" dirty="0">
              <a:solidFill>
                <a:schemeClr val="tx1"/>
              </a:solidFill>
            </a:endParaRPr>
          </a:p>
          <a:p>
            <a:pPr algn="ctr"/>
            <a:r>
              <a:rPr lang="de-DE" sz="1200" dirty="0">
                <a:solidFill>
                  <a:schemeClr val="tx1"/>
                </a:solidFill>
              </a:rPr>
              <a:t>BN</a:t>
            </a:r>
          </a:p>
        </p:txBody>
      </p:sp>
      <p:sp>
        <p:nvSpPr>
          <p:cNvPr id="43" name="Rechteck: abgerundete Ecken 42">
            <a:extLst>
              <a:ext uri="{FF2B5EF4-FFF2-40B4-BE49-F238E27FC236}">
                <a16:creationId xmlns:a16="http://schemas.microsoft.com/office/drawing/2014/main" id="{DFAF2122-8ED7-4146-8E67-A741D338F052}"/>
              </a:ext>
            </a:extLst>
          </p:cNvPr>
          <p:cNvSpPr>
            <a:spLocks noChangeAspect="1"/>
          </p:cNvSpPr>
          <p:nvPr/>
        </p:nvSpPr>
        <p:spPr>
          <a:xfrm>
            <a:off x="4294113" y="3673328"/>
            <a:ext cx="967389" cy="781134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FC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</a:rPr>
              <a:t>ReLU</a:t>
            </a:r>
            <a:endParaRPr lang="de-DE" sz="1200" dirty="0">
              <a:solidFill>
                <a:schemeClr val="tx1"/>
              </a:solidFill>
            </a:endParaRPr>
          </a:p>
          <a:p>
            <a:pPr algn="ctr"/>
            <a:r>
              <a:rPr lang="de-DE" sz="1200" dirty="0">
                <a:solidFill>
                  <a:schemeClr val="tx1"/>
                </a:solidFill>
              </a:rPr>
              <a:t>BN</a:t>
            </a:r>
          </a:p>
        </p:txBody>
      </p:sp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5CEBF5C2-9C82-49CA-9331-8A3766D491FE}"/>
              </a:ext>
            </a:extLst>
          </p:cNvPr>
          <p:cNvSpPr>
            <a:spLocks noChangeAspect="1"/>
          </p:cNvSpPr>
          <p:nvPr/>
        </p:nvSpPr>
        <p:spPr>
          <a:xfrm>
            <a:off x="3913108" y="3691814"/>
            <a:ext cx="967389" cy="781134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FC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</a:rPr>
              <a:t>ReLU</a:t>
            </a:r>
            <a:endParaRPr lang="de-DE" sz="1200" dirty="0">
              <a:solidFill>
                <a:schemeClr val="tx1"/>
              </a:solidFill>
            </a:endParaRPr>
          </a:p>
          <a:p>
            <a:pPr algn="ctr"/>
            <a:r>
              <a:rPr lang="de-DE" sz="1200" dirty="0">
                <a:solidFill>
                  <a:schemeClr val="tx1"/>
                </a:solidFill>
              </a:rPr>
              <a:t>BN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48814A99-C88D-4200-9254-71815537F612}"/>
              </a:ext>
            </a:extLst>
          </p:cNvPr>
          <p:cNvSpPr>
            <a:spLocks noChangeAspect="1"/>
          </p:cNvSpPr>
          <p:nvPr/>
        </p:nvSpPr>
        <p:spPr>
          <a:xfrm>
            <a:off x="3406853" y="3673328"/>
            <a:ext cx="967389" cy="781134"/>
          </a:xfrm>
          <a:prstGeom prst="roundRect">
            <a:avLst/>
          </a:prstGeom>
          <a:solidFill>
            <a:srgbClr val="7030A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/>
              <a:t>Flattening</a:t>
            </a:r>
            <a:endParaRPr lang="de-DE" sz="1200"/>
          </a:p>
        </p:txBody>
      </p:sp>
      <p:sp>
        <p:nvSpPr>
          <p:cNvPr id="39" name="Rechteck: abgerundete Ecken 38">
            <a:extLst>
              <a:ext uri="{FF2B5EF4-FFF2-40B4-BE49-F238E27FC236}">
                <a16:creationId xmlns:a16="http://schemas.microsoft.com/office/drawing/2014/main" id="{DC3D2534-89FD-474F-A769-0CCB20D049D9}"/>
              </a:ext>
            </a:extLst>
          </p:cNvPr>
          <p:cNvSpPr>
            <a:spLocks noChangeAspect="1"/>
          </p:cNvSpPr>
          <p:nvPr/>
        </p:nvSpPr>
        <p:spPr>
          <a:xfrm>
            <a:off x="2842662" y="3673328"/>
            <a:ext cx="967390" cy="781134"/>
          </a:xfrm>
          <a:prstGeom prst="roundRect">
            <a:avLst/>
          </a:prstGeom>
          <a:solidFill>
            <a:srgbClr val="A08232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Dense</a:t>
            </a:r>
            <a:endParaRPr lang="de-DE" sz="1200" dirty="0"/>
          </a:p>
        </p:txBody>
      </p:sp>
      <p:sp>
        <p:nvSpPr>
          <p:cNvPr id="33" name="Rechteck: abgerundete Ecken 32">
            <a:extLst>
              <a:ext uri="{FF2B5EF4-FFF2-40B4-BE49-F238E27FC236}">
                <a16:creationId xmlns:a16="http://schemas.microsoft.com/office/drawing/2014/main" id="{2A98105F-926C-4836-A485-505AF16A5E5E}"/>
              </a:ext>
            </a:extLst>
          </p:cNvPr>
          <p:cNvSpPr>
            <a:spLocks noChangeAspect="1"/>
          </p:cNvSpPr>
          <p:nvPr/>
        </p:nvSpPr>
        <p:spPr>
          <a:xfrm>
            <a:off x="2529649" y="3673328"/>
            <a:ext cx="967390" cy="7811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/>
              <a:t>MaxPooling</a:t>
            </a:r>
            <a:endParaRPr lang="de-DE" sz="1200"/>
          </a:p>
        </p:txBody>
      </p:sp>
      <p:sp>
        <p:nvSpPr>
          <p:cNvPr id="34" name="Rechteck: abgerundete Ecken 33">
            <a:extLst>
              <a:ext uri="{FF2B5EF4-FFF2-40B4-BE49-F238E27FC236}">
                <a16:creationId xmlns:a16="http://schemas.microsoft.com/office/drawing/2014/main" id="{A4283167-5C71-46AA-98FE-396EE48C3EC3}"/>
              </a:ext>
            </a:extLst>
          </p:cNvPr>
          <p:cNvSpPr>
            <a:spLocks noChangeAspect="1"/>
          </p:cNvSpPr>
          <p:nvPr/>
        </p:nvSpPr>
        <p:spPr>
          <a:xfrm>
            <a:off x="2247736" y="3673328"/>
            <a:ext cx="967389" cy="78113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Conv</a:t>
            </a:r>
            <a:endParaRPr lang="de-DE" sz="1200" dirty="0"/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  <a:p>
            <a:pPr algn="ctr"/>
            <a:r>
              <a:rPr lang="de-DE" sz="1200" dirty="0"/>
              <a:t>BN</a:t>
            </a:r>
          </a:p>
        </p:txBody>
      </p:sp>
      <p:sp>
        <p:nvSpPr>
          <p:cNvPr id="35" name="Rechteck: abgerundete Ecken 34">
            <a:extLst>
              <a:ext uri="{FF2B5EF4-FFF2-40B4-BE49-F238E27FC236}">
                <a16:creationId xmlns:a16="http://schemas.microsoft.com/office/drawing/2014/main" id="{08A2FEAC-A86D-4AD7-AEB0-447B9DAC3999}"/>
              </a:ext>
            </a:extLst>
          </p:cNvPr>
          <p:cNvSpPr>
            <a:spLocks noChangeAspect="1"/>
          </p:cNvSpPr>
          <p:nvPr/>
        </p:nvSpPr>
        <p:spPr>
          <a:xfrm>
            <a:off x="1971786" y="3673328"/>
            <a:ext cx="967389" cy="78113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Conv</a:t>
            </a:r>
            <a:endParaRPr lang="de-DE" sz="1200" dirty="0"/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  <a:p>
            <a:pPr algn="ctr"/>
            <a:r>
              <a:rPr lang="de-DE" sz="1200" dirty="0"/>
              <a:t>BN</a:t>
            </a:r>
          </a:p>
        </p:txBody>
      </p:sp>
      <p:sp>
        <p:nvSpPr>
          <p:cNvPr id="38" name="Rechteck: abgerundete Ecken 37">
            <a:extLst>
              <a:ext uri="{FF2B5EF4-FFF2-40B4-BE49-F238E27FC236}">
                <a16:creationId xmlns:a16="http://schemas.microsoft.com/office/drawing/2014/main" id="{007707B6-03CD-41DB-B217-EB8936930D71}"/>
              </a:ext>
            </a:extLst>
          </p:cNvPr>
          <p:cNvSpPr>
            <a:spLocks noChangeAspect="1"/>
          </p:cNvSpPr>
          <p:nvPr/>
        </p:nvSpPr>
        <p:spPr>
          <a:xfrm>
            <a:off x="1348944" y="3673328"/>
            <a:ext cx="967390" cy="781134"/>
          </a:xfrm>
          <a:prstGeom prst="roundRect">
            <a:avLst/>
          </a:prstGeom>
          <a:solidFill>
            <a:srgbClr val="A08232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Dense</a:t>
            </a:r>
            <a:endParaRPr lang="de-DE" sz="1200" dirty="0"/>
          </a:p>
        </p:txBody>
      </p:sp>
      <p:sp>
        <p:nvSpPr>
          <p:cNvPr id="29" name="Rechteck: abgerundete Ecken 28">
            <a:extLst>
              <a:ext uri="{FF2B5EF4-FFF2-40B4-BE49-F238E27FC236}">
                <a16:creationId xmlns:a16="http://schemas.microsoft.com/office/drawing/2014/main" id="{8DA9DEAC-1051-4752-BBAF-45C120B512A1}"/>
              </a:ext>
            </a:extLst>
          </p:cNvPr>
          <p:cNvSpPr>
            <a:spLocks noChangeAspect="1"/>
          </p:cNvSpPr>
          <p:nvPr/>
        </p:nvSpPr>
        <p:spPr>
          <a:xfrm>
            <a:off x="767486" y="2298462"/>
            <a:ext cx="758492" cy="612457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  <a:scene3d>
            <a:camera prst="perspectiveContrastingLeftFacing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16AA3D-A21B-4B63-A8EA-EB7914E5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Finales Modell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876E80-CB43-4CEC-9DFD-CF71E393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5736"/>
            <a:ext cx="1027755" cy="396264"/>
          </a:xfrm>
        </p:spPr>
        <p:txBody>
          <a:bodyPr/>
          <a:lstStyle/>
          <a:p>
            <a:fld id="{03C9800F-7009-43D6-AADE-66255DF41F56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B625CA-BC81-4CA0-A9A1-D4BC1089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0784" y="4745736"/>
            <a:ext cx="3685032" cy="393192"/>
          </a:xfrm>
        </p:spPr>
        <p:txBody>
          <a:bodyPr/>
          <a:lstStyle/>
          <a:p>
            <a:r>
              <a:rPr lang="de-DE" noProof="0"/>
              <a:t>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0F019-D505-4CA0-AE4C-5C96B26C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5736"/>
            <a:ext cx="326368" cy="396264"/>
          </a:xfrm>
        </p:spPr>
        <p:txBody>
          <a:bodyPr/>
          <a:lstStyle/>
          <a:p>
            <a:fld id="{61696EC4-B4CF-4701-AD06-A8439D6D8E12}" type="slidenum">
              <a:rPr lang="de-DE" noProof="0" smtClean="0"/>
              <a:pPr/>
              <a:t>12</a:t>
            </a:fld>
            <a:endParaRPr lang="de-DE" noProof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68D11D65-A3B6-4869-B921-0E87CCC010CE}"/>
              </a:ext>
            </a:extLst>
          </p:cNvPr>
          <p:cNvSpPr txBox="1"/>
          <p:nvPr/>
        </p:nvSpPr>
        <p:spPr>
          <a:xfrm>
            <a:off x="102723" y="3269629"/>
            <a:ext cx="39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32</a:t>
            </a:r>
          </a:p>
        </p:txBody>
      </p:sp>
      <p:sp>
        <p:nvSpPr>
          <p:cNvPr id="20" name="Rechteck: abgerundete Ecken 19">
            <a:extLst>
              <a:ext uri="{FF2B5EF4-FFF2-40B4-BE49-F238E27FC236}">
                <a16:creationId xmlns:a16="http://schemas.microsoft.com/office/drawing/2014/main" id="{2F08A013-9468-45EA-8830-6DDD24DE85EA}"/>
              </a:ext>
            </a:extLst>
          </p:cNvPr>
          <p:cNvSpPr>
            <a:spLocks noChangeAspect="1"/>
          </p:cNvSpPr>
          <p:nvPr/>
        </p:nvSpPr>
        <p:spPr>
          <a:xfrm>
            <a:off x="1043367" y="3673328"/>
            <a:ext cx="967390" cy="78113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err="1"/>
              <a:t>MaxPooling</a:t>
            </a:r>
            <a:endParaRPr lang="de-DE" sz="1200"/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E1707AEB-0C04-4C9F-9417-F2AEE00C16FE}"/>
              </a:ext>
            </a:extLst>
          </p:cNvPr>
          <p:cNvSpPr>
            <a:spLocks noChangeAspect="1"/>
          </p:cNvSpPr>
          <p:nvPr/>
        </p:nvSpPr>
        <p:spPr>
          <a:xfrm>
            <a:off x="761454" y="3673328"/>
            <a:ext cx="967389" cy="78113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Conv</a:t>
            </a:r>
            <a:endParaRPr lang="de-DE" sz="1200" dirty="0"/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  <a:p>
            <a:pPr algn="ctr"/>
            <a:r>
              <a:rPr lang="de-DE" sz="1200" dirty="0"/>
              <a:t>BN</a:t>
            </a:r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E1B6159E-48B0-4C9B-B7FF-D851DBC010FD}"/>
              </a:ext>
            </a:extLst>
          </p:cNvPr>
          <p:cNvSpPr>
            <a:spLocks noChangeAspect="1"/>
          </p:cNvSpPr>
          <p:nvPr/>
        </p:nvSpPr>
        <p:spPr>
          <a:xfrm>
            <a:off x="642632" y="2316948"/>
            <a:ext cx="758492" cy="612457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perspectiveContrastingLeftFacing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FC6F894-DC7B-439D-8209-2B125150A587}"/>
              </a:ext>
            </a:extLst>
          </p:cNvPr>
          <p:cNvSpPr>
            <a:spLocks noChangeAspect="1"/>
          </p:cNvSpPr>
          <p:nvPr/>
        </p:nvSpPr>
        <p:spPr>
          <a:xfrm>
            <a:off x="493089" y="2326284"/>
            <a:ext cx="758492" cy="612457"/>
          </a:xfrm>
          <a:prstGeom prst="roundRect">
            <a:avLst/>
          </a:prstGeom>
          <a:solidFill>
            <a:srgbClr val="0070C0"/>
          </a:solidFill>
          <a:ln>
            <a:noFill/>
          </a:ln>
          <a:effectLst/>
          <a:scene3d>
            <a:camera prst="perspectiveContrastingLeftFacing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Conv</a:t>
            </a:r>
            <a:endParaRPr lang="de-DE" sz="1200" dirty="0"/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  <a:p>
            <a:pPr algn="ctr"/>
            <a:r>
              <a:rPr lang="de-DE" sz="1200" dirty="0"/>
              <a:t>BN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93A79077-2F61-4306-91A9-8B1D7956ECD4}"/>
              </a:ext>
            </a:extLst>
          </p:cNvPr>
          <p:cNvSpPr txBox="1"/>
          <p:nvPr/>
        </p:nvSpPr>
        <p:spPr>
          <a:xfrm>
            <a:off x="1518683" y="2420652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=</a:t>
            </a:r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7E165EA9-FF24-4892-9CFF-8AE0A50309BD}"/>
              </a:ext>
            </a:extLst>
          </p:cNvPr>
          <p:cNvSpPr>
            <a:spLocks noChangeAspect="1"/>
          </p:cNvSpPr>
          <p:nvPr/>
        </p:nvSpPr>
        <p:spPr>
          <a:xfrm>
            <a:off x="1700784" y="2356787"/>
            <a:ext cx="758492" cy="612457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  <a:scene3d>
            <a:camera prst="perspectiveContrastingLeftFacing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Conv</a:t>
            </a:r>
            <a:endParaRPr lang="de-DE" sz="1200" dirty="0"/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  <a:p>
            <a:pPr algn="ctr"/>
            <a:r>
              <a:rPr lang="de-DE" sz="1200" dirty="0"/>
              <a:t>BN</a:t>
            </a:r>
          </a:p>
        </p:txBody>
      </p:sp>
      <p:sp>
        <p:nvSpPr>
          <p:cNvPr id="30" name="Rechteck: abgerundete Ecken 29">
            <a:extLst>
              <a:ext uri="{FF2B5EF4-FFF2-40B4-BE49-F238E27FC236}">
                <a16:creationId xmlns:a16="http://schemas.microsoft.com/office/drawing/2014/main" id="{28A21921-49F8-4AD6-8899-336CE795B7CE}"/>
              </a:ext>
            </a:extLst>
          </p:cNvPr>
          <p:cNvSpPr>
            <a:spLocks noChangeAspect="1"/>
          </p:cNvSpPr>
          <p:nvPr/>
        </p:nvSpPr>
        <p:spPr>
          <a:xfrm>
            <a:off x="447084" y="3673328"/>
            <a:ext cx="967389" cy="78113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Conv</a:t>
            </a:r>
            <a:endParaRPr lang="de-DE" sz="1200" dirty="0"/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  <a:p>
            <a:pPr algn="ctr"/>
            <a:r>
              <a:rPr lang="de-DE" sz="1200" dirty="0"/>
              <a:t>BN</a:t>
            </a:r>
          </a:p>
        </p:txBody>
      </p:sp>
      <p:sp>
        <p:nvSpPr>
          <p:cNvPr id="31" name="Rechteck: abgerundete Ecken 30">
            <a:extLst>
              <a:ext uri="{FF2B5EF4-FFF2-40B4-BE49-F238E27FC236}">
                <a16:creationId xmlns:a16="http://schemas.microsoft.com/office/drawing/2014/main" id="{949CD94A-1096-49D4-882B-21C84D10B9A8}"/>
              </a:ext>
            </a:extLst>
          </p:cNvPr>
          <p:cNvSpPr>
            <a:spLocks noChangeAspect="1"/>
          </p:cNvSpPr>
          <p:nvPr/>
        </p:nvSpPr>
        <p:spPr>
          <a:xfrm>
            <a:off x="134649" y="3673328"/>
            <a:ext cx="967389" cy="78113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Conv</a:t>
            </a:r>
            <a:endParaRPr lang="de-DE" sz="1200" dirty="0"/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  <a:p>
            <a:pPr algn="ctr"/>
            <a:r>
              <a:rPr lang="de-DE" sz="1200" dirty="0"/>
              <a:t>BN</a:t>
            </a:r>
          </a:p>
        </p:txBody>
      </p:sp>
      <p:sp>
        <p:nvSpPr>
          <p:cNvPr id="32" name="Rechteck: abgerundete Ecken 31">
            <a:extLst>
              <a:ext uri="{FF2B5EF4-FFF2-40B4-BE49-F238E27FC236}">
                <a16:creationId xmlns:a16="http://schemas.microsoft.com/office/drawing/2014/main" id="{967D80FE-61ED-4D7C-B23F-8416E943302B}"/>
              </a:ext>
            </a:extLst>
          </p:cNvPr>
          <p:cNvSpPr>
            <a:spLocks noChangeAspect="1"/>
          </p:cNvSpPr>
          <p:nvPr/>
        </p:nvSpPr>
        <p:spPr>
          <a:xfrm>
            <a:off x="-147886" y="3696380"/>
            <a:ext cx="967389" cy="781134"/>
          </a:xfrm>
          <a:prstGeom prst="roundRect">
            <a:avLst/>
          </a:prstGeom>
          <a:solidFill>
            <a:srgbClr val="002060"/>
          </a:solidFill>
          <a:ln>
            <a:noFill/>
          </a:ln>
          <a:effectLst/>
          <a:scene3d>
            <a:camera prst="isometricOffAxis1Left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Conv</a:t>
            </a:r>
            <a:endParaRPr lang="de-DE" sz="1200" dirty="0"/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  <a:p>
            <a:pPr algn="ctr"/>
            <a:r>
              <a:rPr lang="de-DE" sz="1200" dirty="0"/>
              <a:t>BN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6002C019-3B25-4068-BB20-E5A80C6C9018}"/>
              </a:ext>
            </a:extLst>
          </p:cNvPr>
          <p:cNvSpPr txBox="1"/>
          <p:nvPr/>
        </p:nvSpPr>
        <p:spPr>
          <a:xfrm>
            <a:off x="379184" y="3269529"/>
            <a:ext cx="397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64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82DA6E64-EB35-476E-A41D-3588B2EF6711}"/>
              </a:ext>
            </a:extLst>
          </p:cNvPr>
          <p:cNvSpPr txBox="1"/>
          <p:nvPr/>
        </p:nvSpPr>
        <p:spPr>
          <a:xfrm>
            <a:off x="616124" y="3266120"/>
            <a:ext cx="48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128</a:t>
            </a: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2033686D-CC2E-4BC1-90BB-37C9FE3834F9}"/>
              </a:ext>
            </a:extLst>
          </p:cNvPr>
          <p:cNvSpPr txBox="1"/>
          <p:nvPr/>
        </p:nvSpPr>
        <p:spPr>
          <a:xfrm>
            <a:off x="939165" y="3266450"/>
            <a:ext cx="48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128</a:t>
            </a:r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AF49789D-7743-4508-A800-871285EED889}"/>
              </a:ext>
            </a:extLst>
          </p:cNvPr>
          <p:cNvSpPr txBox="1"/>
          <p:nvPr/>
        </p:nvSpPr>
        <p:spPr>
          <a:xfrm>
            <a:off x="2104395" y="3266120"/>
            <a:ext cx="48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128</a:t>
            </a:r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57F81EC3-5A32-4CCF-AE24-0FA316DCEC77}"/>
              </a:ext>
            </a:extLst>
          </p:cNvPr>
          <p:cNvSpPr txBox="1"/>
          <p:nvPr/>
        </p:nvSpPr>
        <p:spPr>
          <a:xfrm>
            <a:off x="2435924" y="3267639"/>
            <a:ext cx="48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256</a:t>
            </a:r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655AB26F-C540-47F8-8835-EE45E08DB337}"/>
              </a:ext>
            </a:extLst>
          </p:cNvPr>
          <p:cNvSpPr txBox="1"/>
          <p:nvPr/>
        </p:nvSpPr>
        <p:spPr>
          <a:xfrm>
            <a:off x="3994240" y="3266450"/>
            <a:ext cx="48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256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D9C0573D-058D-4547-B983-4BC168CC1A86}"/>
              </a:ext>
            </a:extLst>
          </p:cNvPr>
          <p:cNvSpPr txBox="1"/>
          <p:nvPr/>
        </p:nvSpPr>
        <p:spPr>
          <a:xfrm>
            <a:off x="4494687" y="3262869"/>
            <a:ext cx="4859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128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38CA75B7-AC4C-4AA4-8A16-7B9D34D1FB26}"/>
              </a:ext>
            </a:extLst>
          </p:cNvPr>
          <p:cNvSpPr txBox="1"/>
          <p:nvPr/>
        </p:nvSpPr>
        <p:spPr>
          <a:xfrm>
            <a:off x="4965262" y="3267930"/>
            <a:ext cx="442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64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1132D1B4-C51A-4B9E-8B3B-9135C0C3477F}"/>
              </a:ext>
            </a:extLst>
          </p:cNvPr>
          <p:cNvSpPr txBox="1"/>
          <p:nvPr/>
        </p:nvSpPr>
        <p:spPr>
          <a:xfrm>
            <a:off x="5385882" y="3269529"/>
            <a:ext cx="285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/>
              <a:t>7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A5A16A3E-C662-4317-B8CA-299D339F8339}"/>
              </a:ext>
            </a:extLst>
          </p:cNvPr>
          <p:cNvSpPr>
            <a:spLocks noChangeAspect="1"/>
          </p:cNvSpPr>
          <p:nvPr/>
        </p:nvSpPr>
        <p:spPr>
          <a:xfrm>
            <a:off x="2870998" y="2314261"/>
            <a:ext cx="758492" cy="612457"/>
          </a:xfrm>
          <a:prstGeom prst="roundRect">
            <a:avLst/>
          </a:prstGeom>
          <a:solidFill>
            <a:srgbClr val="92D050"/>
          </a:solidFill>
          <a:ln>
            <a:noFill/>
          </a:ln>
          <a:effectLst/>
          <a:scene3d>
            <a:camera prst="perspectiveContrastingLeftFacing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DE358A79-228C-4D7A-B949-78BE16DA633F}"/>
              </a:ext>
            </a:extLst>
          </p:cNvPr>
          <p:cNvSpPr>
            <a:spLocks noChangeAspect="1"/>
          </p:cNvSpPr>
          <p:nvPr/>
        </p:nvSpPr>
        <p:spPr>
          <a:xfrm>
            <a:off x="2746144" y="2332747"/>
            <a:ext cx="758492" cy="612457"/>
          </a:xfrm>
          <a:prstGeom prst="roundRect">
            <a:avLst/>
          </a:prstGeom>
          <a:solidFill>
            <a:srgbClr val="FF0000"/>
          </a:solidFill>
          <a:ln>
            <a:noFill/>
          </a:ln>
          <a:effectLst/>
          <a:scene3d>
            <a:camera prst="perspectiveContrastingLeftFacing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7ABCCA9A-9F3B-4924-B60F-398F72D5C3FD}"/>
              </a:ext>
            </a:extLst>
          </p:cNvPr>
          <p:cNvSpPr>
            <a:spLocks noChangeAspect="1"/>
          </p:cNvSpPr>
          <p:nvPr/>
        </p:nvSpPr>
        <p:spPr>
          <a:xfrm>
            <a:off x="2596601" y="2342083"/>
            <a:ext cx="758492" cy="612457"/>
          </a:xfrm>
          <a:prstGeom prst="roundRect">
            <a:avLst/>
          </a:prstGeom>
          <a:solidFill>
            <a:srgbClr val="FFC000"/>
          </a:solidFill>
          <a:ln>
            <a:noFill/>
          </a:ln>
          <a:effectLst/>
          <a:scene3d>
            <a:camera prst="perspectiveContrastingLeftFacing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FC</a:t>
            </a:r>
          </a:p>
          <a:p>
            <a:pPr algn="ctr"/>
            <a:r>
              <a:rPr lang="de-DE" sz="1200" dirty="0" err="1"/>
              <a:t>ReLU</a:t>
            </a:r>
            <a:endParaRPr lang="de-DE" sz="1200" dirty="0"/>
          </a:p>
          <a:p>
            <a:pPr algn="ctr"/>
            <a:r>
              <a:rPr lang="de-DE" sz="1200" dirty="0"/>
              <a:t>BN</a:t>
            </a:r>
          </a:p>
        </p:txBody>
      </p:sp>
      <p:sp>
        <p:nvSpPr>
          <p:cNvPr id="63" name="Textfeld 62">
            <a:extLst>
              <a:ext uri="{FF2B5EF4-FFF2-40B4-BE49-F238E27FC236}">
                <a16:creationId xmlns:a16="http://schemas.microsoft.com/office/drawing/2014/main" id="{54D2EE40-F322-4457-B992-84C3DA2F3D4A}"/>
              </a:ext>
            </a:extLst>
          </p:cNvPr>
          <p:cNvSpPr txBox="1"/>
          <p:nvPr/>
        </p:nvSpPr>
        <p:spPr>
          <a:xfrm>
            <a:off x="3622195" y="2436451"/>
            <a:ext cx="3642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=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F41CDCD2-D879-48FC-B5A7-69D2AF6CD02C}"/>
              </a:ext>
            </a:extLst>
          </p:cNvPr>
          <p:cNvSpPr>
            <a:spLocks noChangeAspect="1"/>
          </p:cNvSpPr>
          <p:nvPr/>
        </p:nvSpPr>
        <p:spPr>
          <a:xfrm>
            <a:off x="3804296" y="2372586"/>
            <a:ext cx="758492" cy="612457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  <a:scene3d>
            <a:camera prst="perspectiveContrastingLeftFacing"/>
            <a:lightRig rig="flood" dir="t">
              <a:rot lat="0" lon="0" rev="13800000"/>
            </a:lightRig>
          </a:scene3d>
          <a:sp3d extrusionH="107950" prstMaterial="plastic">
            <a:bevelT w="82550" h="63500" prst="artDeco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>
                <a:solidFill>
                  <a:schemeClr val="tx1"/>
                </a:solidFill>
              </a:rPr>
              <a:t>FC</a:t>
            </a:r>
          </a:p>
          <a:p>
            <a:pPr algn="ctr"/>
            <a:r>
              <a:rPr lang="de-DE" sz="1200" dirty="0" err="1">
                <a:solidFill>
                  <a:schemeClr val="tx1"/>
                </a:solidFill>
              </a:rPr>
              <a:t>ReLU</a:t>
            </a:r>
            <a:endParaRPr lang="de-DE" sz="1200" dirty="0">
              <a:solidFill>
                <a:schemeClr val="tx1"/>
              </a:solidFill>
            </a:endParaRPr>
          </a:p>
          <a:p>
            <a:pPr algn="ctr"/>
            <a:r>
              <a:rPr lang="de-DE" sz="1200" dirty="0">
                <a:solidFill>
                  <a:schemeClr val="tx1"/>
                </a:solidFill>
              </a:rPr>
              <a:t>BN</a:t>
            </a:r>
          </a:p>
        </p:txBody>
      </p:sp>
    </p:spTree>
    <p:extLst>
      <p:ext uri="{BB962C8B-B14F-4D97-AF65-F5344CB8AC3E}">
        <p14:creationId xmlns:p14="http://schemas.microsoft.com/office/powerpoint/2010/main" val="38616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39BC30A9-0FC4-4107-B043-CD903AC51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Gesichter extrahieren für spätere Algorithmen</a:t>
            </a:r>
          </a:p>
          <a:p>
            <a:endParaRPr lang="de-DE" dirty="0"/>
          </a:p>
          <a:p>
            <a:r>
              <a:rPr lang="de-DE" dirty="0"/>
              <a:t>MTCNN </a:t>
            </a:r>
            <a:r>
              <a:rPr lang="de-DE" i="1" dirty="0">
                <a:solidFill>
                  <a:schemeClr val="bg1">
                    <a:lumMod val="50000"/>
                  </a:schemeClr>
                </a:solidFill>
              </a:rPr>
              <a:t>(Multi-task </a:t>
            </a:r>
            <a:r>
              <a:rPr lang="de-DE" i="1" dirty="0" err="1">
                <a:solidFill>
                  <a:schemeClr val="bg1">
                    <a:lumMod val="50000"/>
                  </a:schemeClr>
                </a:solidFill>
              </a:rPr>
              <a:t>Cascaded</a:t>
            </a:r>
            <a:r>
              <a:rPr lang="de-DE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de-DE" i="1" dirty="0" err="1">
                <a:solidFill>
                  <a:schemeClr val="bg1">
                    <a:lumMod val="50000"/>
                  </a:schemeClr>
                </a:solidFill>
              </a:rPr>
              <a:t>Convolutional</a:t>
            </a:r>
            <a:r>
              <a:rPr lang="de-DE" i="1" dirty="0">
                <a:solidFill>
                  <a:schemeClr val="bg1">
                    <a:lumMod val="50000"/>
                  </a:schemeClr>
                </a:solidFill>
              </a:rPr>
              <a:t> Networks)</a:t>
            </a:r>
            <a:br>
              <a:rPr lang="de-DE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de-DE" dirty="0">
                <a:sym typeface="Wingdings" panose="05000000000000000000" pitchFamily="2" charset="2"/>
              </a:rPr>
              <a:t> vortrainiertes zuverlässiges Modell</a:t>
            </a:r>
            <a:br>
              <a:rPr lang="de-DE" dirty="0">
                <a:sym typeface="Wingdings" panose="05000000000000000000" pitchFamily="2" charset="2"/>
              </a:rPr>
            </a:br>
            <a:endParaRPr lang="de-DE" dirty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de-DE" dirty="0">
              <a:sym typeface="Wingdings" panose="05000000000000000000" pitchFamily="2" charset="2"/>
            </a:endParaRP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3520DC0-DC43-40EB-BC68-4DCB7971F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Gesichtserkennung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24EA3DC-85ED-419D-A08B-5D4BDCE72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F5E67-5FF4-4452-9A4D-FDF31588DF69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3CF116-2ED2-4701-BE2B-B38D4CF17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 dirty="0"/>
              <a:t>Luca Fehling-Schuh &amp; 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65E98EC-11A7-4563-B978-02A94EC18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13</a:t>
            </a:fld>
            <a:endParaRPr lang="de-DE" noProof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FB81B69-CBC4-4ABF-BAA7-CCF3F37447F4}"/>
              </a:ext>
            </a:extLst>
          </p:cNvPr>
          <p:cNvSpPr txBox="1"/>
          <p:nvPr/>
        </p:nvSpPr>
        <p:spPr>
          <a:xfrm>
            <a:off x="1264351" y="3358877"/>
            <a:ext cx="1731252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Gesichter aus Frame extrahieren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8D95E91-EE06-4CF0-96DC-121371A6E2E9}"/>
              </a:ext>
            </a:extLst>
          </p:cNvPr>
          <p:cNvCxnSpPr>
            <a:cxnSpLocks/>
          </p:cNvCxnSpPr>
          <p:nvPr/>
        </p:nvCxnSpPr>
        <p:spPr>
          <a:xfrm flipV="1">
            <a:off x="2930085" y="3595418"/>
            <a:ext cx="40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AFB7D3FF-79E8-4B2D-AA78-5ABA30F5A775}"/>
              </a:ext>
            </a:extLst>
          </p:cNvPr>
          <p:cNvSpPr txBox="1"/>
          <p:nvPr/>
        </p:nvSpPr>
        <p:spPr>
          <a:xfrm>
            <a:off x="3362352" y="3358877"/>
            <a:ext cx="1731252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Alterserkennung &amp;</a:t>
            </a:r>
          </a:p>
          <a:p>
            <a:r>
              <a:rPr lang="de-DE" sz="1400" dirty="0"/>
              <a:t>Face Recognition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8609FA91-E44E-4185-A4C9-7B09A7393031}"/>
              </a:ext>
            </a:extLst>
          </p:cNvPr>
          <p:cNvCxnSpPr>
            <a:cxnSpLocks/>
          </p:cNvCxnSpPr>
          <p:nvPr/>
        </p:nvCxnSpPr>
        <p:spPr>
          <a:xfrm flipV="1">
            <a:off x="5093604" y="3620487"/>
            <a:ext cx="40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08EBBEB9-796C-422C-A215-179C6EC2228E}"/>
              </a:ext>
            </a:extLst>
          </p:cNvPr>
          <p:cNvSpPr txBox="1"/>
          <p:nvPr/>
        </p:nvSpPr>
        <p:spPr>
          <a:xfrm>
            <a:off x="5621700" y="3358877"/>
            <a:ext cx="2042156" cy="523220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Auf Frame markieren &amp; ausgeben</a:t>
            </a:r>
          </a:p>
        </p:txBody>
      </p:sp>
    </p:spTree>
    <p:extLst>
      <p:ext uri="{BB962C8B-B14F-4D97-AF65-F5344CB8AC3E}">
        <p14:creationId xmlns:p14="http://schemas.microsoft.com/office/powerpoint/2010/main" val="341095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03097FA-315A-46D3-A1D4-C5CABB63D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1D13E1-E081-4D0C-A105-BEC08ECAA61F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DB0222-D9FB-4166-967F-283CD46A3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6BE748-696E-45C6-A13C-FE41A9AA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14</a:t>
            </a:fld>
            <a:endParaRPr lang="de-DE" noProof="0"/>
          </a:p>
        </p:txBody>
      </p:sp>
      <p:pic>
        <p:nvPicPr>
          <p:cNvPr id="3" name="Name_detectionLuca2">
            <a:hlinkClick r:id="" action="ppaction://media"/>
            <a:extLst>
              <a:ext uri="{FF2B5EF4-FFF2-40B4-BE49-F238E27FC236}">
                <a16:creationId xmlns:a16="http://schemas.microsoft.com/office/drawing/2014/main" id="{39F0DB9C-EE3F-4F49-A42C-AE62BF15E3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66104" y="1549599"/>
            <a:ext cx="4577900" cy="2575069"/>
          </a:xfrm>
          <a:prstGeom prst="rect">
            <a:avLst/>
          </a:prstGeom>
        </p:spPr>
      </p:pic>
      <p:pic>
        <p:nvPicPr>
          <p:cNvPr id="7" name="Name_detectionLuca3">
            <a:hlinkClick r:id="" action="ppaction://media"/>
            <a:extLst>
              <a:ext uri="{FF2B5EF4-FFF2-40B4-BE49-F238E27FC236}">
                <a16:creationId xmlns:a16="http://schemas.microsoft.com/office/drawing/2014/main" id="{FE6C4BAA-D1B4-403E-8410-19507C98A04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1796" y="1549599"/>
            <a:ext cx="4577900" cy="257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97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1F29497-6A4E-4D1A-86F7-796F7B284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DD4167B-36B4-4154-BA8A-20C1DC5D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C050FB-5AA1-414F-9E92-ABC3DCD35E6E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9C65F5-DA35-4E32-BFA8-B7FFD64E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11FDEAD-A07D-4DD9-92E2-F235187B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2</a:t>
            </a:fld>
            <a:endParaRPr lang="de-DE" noProof="0"/>
          </a:p>
        </p:txBody>
      </p:sp>
      <p:pic>
        <p:nvPicPr>
          <p:cNvPr id="1026" name="Picture 2" descr="Bildergebnis für face id">
            <a:extLst>
              <a:ext uri="{FF2B5EF4-FFF2-40B4-BE49-F238E27FC236}">
                <a16:creationId xmlns:a16="http://schemas.microsoft.com/office/drawing/2014/main" id="{C48BB6DE-03DE-4E79-B15B-3975D28DC0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6562" y="1188000"/>
            <a:ext cx="4624498" cy="22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ür automated passport control">
            <a:extLst>
              <a:ext uri="{FF2B5EF4-FFF2-40B4-BE49-F238E27FC236}">
                <a16:creationId xmlns:a16="http://schemas.microsoft.com/office/drawing/2014/main" id="{178B4DF1-91DF-414B-A602-DBD5FDE7C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115" y="1188000"/>
            <a:ext cx="3963701" cy="222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E7F0418A-3B21-4480-B346-4E203685CD9D}"/>
              </a:ext>
            </a:extLst>
          </p:cNvPr>
          <p:cNvSpPr txBox="1"/>
          <p:nvPr/>
        </p:nvSpPr>
        <p:spPr>
          <a:xfrm>
            <a:off x="4801114" y="4422571"/>
            <a:ext cx="396370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00" dirty="0"/>
              <a:t>https://www.zurich-airport.com/~/media/flughafenzh/bilder/news/zrh%20newsletter/20171024/passkontrollhalle_zrh_20171024_newsbild_1534_862.png?h=307&amp;w=546&amp;usecustomfunctions=1&amp;centercrop=1&amp;hash=7FC22B0EEB65C3D4DEAF329708247634650E021C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305CE96-0940-49C5-B3F0-705BD4025397}"/>
              </a:ext>
            </a:extLst>
          </p:cNvPr>
          <p:cNvSpPr txBox="1"/>
          <p:nvPr/>
        </p:nvSpPr>
        <p:spPr>
          <a:xfrm>
            <a:off x="33750" y="4461043"/>
            <a:ext cx="20919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500" dirty="0"/>
              <a:t>https://support.apple.com/library/content/dam/edam/applecare/images/en_US/iOS/ios14-iphone11-pro-settings-face-id-passcode.jpg</a:t>
            </a:r>
          </a:p>
        </p:txBody>
      </p:sp>
    </p:spTree>
    <p:extLst>
      <p:ext uri="{BB962C8B-B14F-4D97-AF65-F5344CB8AC3E}">
        <p14:creationId xmlns:p14="http://schemas.microsoft.com/office/powerpoint/2010/main" val="1191125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B66018A7-0C78-4FD7-8AFC-924E78690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Face-Recognition</a:t>
            </a:r>
          </a:p>
          <a:p>
            <a:endParaRPr lang="de-DE" dirty="0"/>
          </a:p>
          <a:p>
            <a:r>
              <a:rPr lang="de-DE" dirty="0"/>
              <a:t>Alterserkennung</a:t>
            </a:r>
          </a:p>
          <a:p>
            <a:pPr marL="0" indent="0">
              <a:buNone/>
            </a:pPr>
            <a:endParaRPr lang="en-US" dirty="0"/>
          </a:p>
          <a:p>
            <a:r>
              <a:rPr lang="de-DE" dirty="0"/>
              <a:t>Gesichtserkennung</a:t>
            </a:r>
            <a:r>
              <a:rPr lang="en-US" dirty="0"/>
              <a:t> &amp; </a:t>
            </a:r>
            <a:r>
              <a:rPr lang="de-DE" dirty="0"/>
              <a:t>Ergebnis</a:t>
            </a:r>
            <a:endParaRPr lang="en-US" dirty="0"/>
          </a:p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816AA3D-A21B-4B63-A8EA-EB7914E5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Inhalt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876E80-CB43-4CEC-9DFD-CF71E393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5736"/>
            <a:ext cx="1027755" cy="396264"/>
          </a:xfrm>
        </p:spPr>
        <p:txBody>
          <a:bodyPr/>
          <a:lstStyle/>
          <a:p>
            <a:fld id="{FAE5B176-F394-4AC6-B9AB-A889E2E2BE92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B625CA-BC81-4CA0-A9A1-D4BC1089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0784" y="4745736"/>
            <a:ext cx="3685032" cy="393192"/>
          </a:xfrm>
        </p:spPr>
        <p:txBody>
          <a:bodyPr/>
          <a:lstStyle/>
          <a:p>
            <a:r>
              <a:rPr lang="de-DE" noProof="0" dirty="0"/>
              <a:t>Luca Fehling-Schuh &amp; 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0F019-D505-4CA0-AE4C-5C96B26C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5736"/>
            <a:ext cx="326368" cy="396264"/>
          </a:xfrm>
        </p:spPr>
        <p:txBody>
          <a:bodyPr/>
          <a:lstStyle/>
          <a:p>
            <a:fld id="{61696EC4-B4CF-4701-AD06-A8439D6D8E12}" type="slidenum">
              <a:rPr lang="de-DE" noProof="0" smtClean="0"/>
              <a:pPr/>
              <a:t>3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42352730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A7C128EF-DFAA-4998-AF4F-9E8AE1DA6E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Ziel: Gesichter als </a:t>
            </a:r>
            <a:r>
              <a:rPr lang="de-DE" i="1" dirty="0"/>
              <a:t>Luca FS</a:t>
            </a:r>
            <a:r>
              <a:rPr lang="de-DE" dirty="0"/>
              <a:t>, </a:t>
            </a:r>
            <a:r>
              <a:rPr lang="de-DE" i="1" dirty="0"/>
              <a:t>Luca H</a:t>
            </a:r>
            <a:r>
              <a:rPr lang="de-DE" dirty="0"/>
              <a:t> oder </a:t>
            </a:r>
            <a:r>
              <a:rPr lang="de-DE" i="1" dirty="0" err="1"/>
              <a:t>Unknown</a:t>
            </a:r>
            <a:r>
              <a:rPr lang="de-DE" dirty="0"/>
              <a:t> erkennen</a:t>
            </a:r>
          </a:p>
          <a:p>
            <a:endParaRPr lang="de-DE" dirty="0"/>
          </a:p>
          <a:p>
            <a:r>
              <a:rPr lang="de-DE" dirty="0"/>
              <a:t>Ansatz: Transfer-Learning mit </a:t>
            </a:r>
            <a:r>
              <a:rPr lang="de-DE" b="1" dirty="0"/>
              <a:t>ResNet-18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>
                <a:sym typeface="Wingdings" panose="05000000000000000000" pitchFamily="2" charset="2"/>
              </a:rPr>
              <a:t> Vortrainiertes Model nutzen für Strukturen &amp; Formen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DA95713-5976-4C95-B76E-0A1ABE6A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7098DE-FBE8-43CB-8C21-1C26184F4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2E205-0342-485E-B249-184B4A831BE1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EE9C81-B503-4B95-BECF-B07BF3646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5BF3CDB-8BAD-443E-9281-0318AA04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4</a:t>
            </a:fld>
            <a:endParaRPr lang="de-DE" noProof="0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19CC53D8-AB34-4034-852B-42EF4A5E4321}"/>
              </a:ext>
            </a:extLst>
          </p:cNvPr>
          <p:cNvGrpSpPr/>
          <p:nvPr/>
        </p:nvGrpSpPr>
        <p:grpSpPr>
          <a:xfrm>
            <a:off x="1921378" y="3622423"/>
            <a:ext cx="5301243" cy="776087"/>
            <a:chOff x="2072888" y="3619180"/>
            <a:chExt cx="5301243" cy="776087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C39D82A6-9C0B-4A75-9E6B-3BFF3BE518CF}"/>
                </a:ext>
              </a:extLst>
            </p:cNvPr>
            <p:cNvSpPr/>
            <p:nvPr/>
          </p:nvSpPr>
          <p:spPr>
            <a:xfrm>
              <a:off x="3450131" y="3619180"/>
              <a:ext cx="2243738" cy="7760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ResNet18</a:t>
              </a:r>
            </a:p>
          </p:txBody>
        </p: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80F4AE92-D312-4241-B4D4-CDA0381AB2F8}"/>
                </a:ext>
              </a:extLst>
            </p:cNvPr>
            <p:cNvSpPr txBox="1"/>
            <p:nvPr/>
          </p:nvSpPr>
          <p:spPr>
            <a:xfrm>
              <a:off x="2072888" y="3859459"/>
              <a:ext cx="807303" cy="33855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600" dirty="0"/>
                <a:t>Image</a:t>
              </a:r>
            </a:p>
          </p:txBody>
        </p:sp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B44E9BBE-C240-4C0D-904C-A3DD992D8E51}"/>
                </a:ext>
              </a:extLst>
            </p:cNvPr>
            <p:cNvSpPr txBox="1"/>
            <p:nvPr/>
          </p:nvSpPr>
          <p:spPr>
            <a:xfrm>
              <a:off x="6232812" y="3859459"/>
              <a:ext cx="1141319" cy="33855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600" dirty="0"/>
                <a:t>Strukturen</a:t>
              </a:r>
            </a:p>
          </p:txBody>
        </p:sp>
        <p:cxnSp>
          <p:nvCxnSpPr>
            <p:cNvPr id="16" name="Gerade Verbindung mit Pfeil 15">
              <a:extLst>
                <a:ext uri="{FF2B5EF4-FFF2-40B4-BE49-F238E27FC236}">
                  <a16:creationId xmlns:a16="http://schemas.microsoft.com/office/drawing/2014/main" id="{4F9004E5-C225-433C-AF3C-174DC9A46E68}"/>
                </a:ext>
              </a:extLst>
            </p:cNvPr>
            <p:cNvCxnSpPr>
              <a:cxnSpLocks/>
            </p:cNvCxnSpPr>
            <p:nvPr/>
          </p:nvCxnSpPr>
          <p:spPr>
            <a:xfrm>
              <a:off x="2886616" y="4034116"/>
              <a:ext cx="551210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mit Pfeil 17">
              <a:extLst>
                <a:ext uri="{FF2B5EF4-FFF2-40B4-BE49-F238E27FC236}">
                  <a16:creationId xmlns:a16="http://schemas.microsoft.com/office/drawing/2014/main" id="{FBFC91EF-54E5-40EE-AA26-F19E77BF3688}"/>
                </a:ext>
              </a:extLst>
            </p:cNvPr>
            <p:cNvCxnSpPr>
              <a:cxnSpLocks/>
            </p:cNvCxnSpPr>
            <p:nvPr/>
          </p:nvCxnSpPr>
          <p:spPr>
            <a:xfrm>
              <a:off x="5681602" y="4028735"/>
              <a:ext cx="551210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499AE041-653C-451A-A87C-50D896884385}"/>
              </a:ext>
            </a:extLst>
          </p:cNvPr>
          <p:cNvGrpSpPr/>
          <p:nvPr/>
        </p:nvGrpSpPr>
        <p:grpSpPr>
          <a:xfrm>
            <a:off x="5472203" y="3622422"/>
            <a:ext cx="3341904" cy="776087"/>
            <a:chOff x="5805697" y="2914133"/>
            <a:chExt cx="3341904" cy="776087"/>
          </a:xfrm>
        </p:grpSpPr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620534D4-EA90-4BE9-A9B7-88FDCB85DC68}"/>
                </a:ext>
              </a:extLst>
            </p:cNvPr>
            <p:cNvSpPr/>
            <p:nvPr/>
          </p:nvSpPr>
          <p:spPr>
            <a:xfrm>
              <a:off x="6339708" y="2914133"/>
              <a:ext cx="1436914" cy="77608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New Layer</a:t>
              </a:r>
            </a:p>
          </p:txBody>
        </p: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A063EA81-9EF9-4649-9A58-3EE24293A54D}"/>
                </a:ext>
              </a:extLst>
            </p:cNvPr>
            <p:cNvCxnSpPr>
              <a:cxnSpLocks/>
            </p:cNvCxnSpPr>
            <p:nvPr/>
          </p:nvCxnSpPr>
          <p:spPr>
            <a:xfrm>
              <a:off x="5805697" y="3302177"/>
              <a:ext cx="534011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>
              <a:extLst>
                <a:ext uri="{FF2B5EF4-FFF2-40B4-BE49-F238E27FC236}">
                  <a16:creationId xmlns:a16="http://schemas.microsoft.com/office/drawing/2014/main" id="{C308C230-8365-40F4-B907-952859B66105}"/>
                </a:ext>
              </a:extLst>
            </p:cNvPr>
            <p:cNvSpPr txBox="1"/>
            <p:nvPr/>
          </p:nvSpPr>
          <p:spPr>
            <a:xfrm>
              <a:off x="8340298" y="3132899"/>
              <a:ext cx="807303" cy="338554"/>
            </a:xfrm>
            <a:prstGeom prst="rect">
              <a:avLst/>
            </a:prstGeom>
            <a:ln w="28575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de-DE" sz="1600" dirty="0"/>
                <a:t>Label</a:t>
              </a:r>
            </a:p>
          </p:txBody>
        </p:sp>
      </p:grp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BB5B3CC-894C-402C-8F16-87F97CD620DD}"/>
              </a:ext>
            </a:extLst>
          </p:cNvPr>
          <p:cNvCxnSpPr>
            <a:cxnSpLocks/>
          </p:cNvCxnSpPr>
          <p:nvPr/>
        </p:nvCxnSpPr>
        <p:spPr>
          <a:xfrm>
            <a:off x="7443128" y="4031978"/>
            <a:ext cx="53401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1375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9.22555E-7 L -0.19583 0.0030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CF190F02-57FF-47B7-A6B3-960C31061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Recognition: Algorithmus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876CE1-64F9-4BC7-8968-BEA67DD60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B4F29-59FD-44A8-A586-06CBD5CBD428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89A6861-DB4C-4F7E-9623-8359D4C25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5A7C73-7629-43DB-BB60-1B67299B7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5</a:t>
            </a:fld>
            <a:endParaRPr lang="de-DE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9D71BDF1-5BC7-47E5-B706-70BF38921FB8}"/>
              </a:ext>
            </a:extLst>
          </p:cNvPr>
          <p:cNvSpPr/>
          <p:nvPr/>
        </p:nvSpPr>
        <p:spPr>
          <a:xfrm>
            <a:off x="1700784" y="2835612"/>
            <a:ext cx="2241290" cy="9407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dirty="0" err="1"/>
              <a:t>ResNet</a:t>
            </a:r>
            <a:br>
              <a:rPr lang="de-DE" dirty="0"/>
            </a:br>
            <a:r>
              <a:rPr lang="de-DE" sz="1400" dirty="0"/>
              <a:t>(17 x </a:t>
            </a:r>
            <a:r>
              <a:rPr lang="de-DE" sz="1400" b="0" i="0" dirty="0" err="1">
                <a:effectLst/>
                <a:latin typeface="Google Sans"/>
              </a:rPr>
              <a:t>Convolutional</a:t>
            </a:r>
            <a:r>
              <a:rPr lang="de-DE" sz="1400" b="0" i="0" dirty="0">
                <a:effectLst/>
                <a:latin typeface="Google Sans"/>
              </a:rPr>
              <a:t> </a:t>
            </a:r>
            <a:r>
              <a:rPr lang="de-DE" sz="1400" b="0" i="0" dirty="0" err="1">
                <a:effectLst/>
                <a:latin typeface="Google Sans"/>
              </a:rPr>
              <a:t>layer</a:t>
            </a:r>
            <a:r>
              <a:rPr lang="de-DE" sz="1400" b="0" i="0" dirty="0">
                <a:effectLst/>
                <a:latin typeface="Google Sans"/>
              </a:rPr>
              <a:t>)</a:t>
            </a:r>
            <a:endParaRPr lang="de-DE" dirty="0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09AC028-074B-4C4E-B2E3-7AC08B71ABCC}"/>
              </a:ext>
            </a:extLst>
          </p:cNvPr>
          <p:cNvSpPr txBox="1"/>
          <p:nvPr/>
        </p:nvSpPr>
        <p:spPr>
          <a:xfrm rot="16200000">
            <a:off x="719130" y="3136692"/>
            <a:ext cx="807303" cy="338554"/>
          </a:xfrm>
          <a:prstGeom prst="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600" dirty="0"/>
              <a:t>Image</a:t>
            </a:r>
          </a:p>
        </p:txBody>
      </p:sp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3A195C14-9F27-470B-9341-885DCEF4737C}"/>
              </a:ext>
            </a:extLst>
          </p:cNvPr>
          <p:cNvCxnSpPr>
            <a:cxnSpLocks/>
          </p:cNvCxnSpPr>
          <p:nvPr/>
        </p:nvCxnSpPr>
        <p:spPr>
          <a:xfrm flipV="1">
            <a:off x="1292059" y="3332282"/>
            <a:ext cx="40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031265A7-32B6-4FE7-91A5-CFCE059056F9}"/>
              </a:ext>
            </a:extLst>
          </p:cNvPr>
          <p:cNvCxnSpPr>
            <a:cxnSpLocks/>
          </p:cNvCxnSpPr>
          <p:nvPr/>
        </p:nvCxnSpPr>
        <p:spPr>
          <a:xfrm flipV="1">
            <a:off x="3942074" y="3333375"/>
            <a:ext cx="40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DB4FE0D8-0013-41D3-9F3C-F5BDCFEB13EF}"/>
              </a:ext>
            </a:extLst>
          </p:cNvPr>
          <p:cNvSpPr txBox="1"/>
          <p:nvPr/>
        </p:nvSpPr>
        <p:spPr>
          <a:xfrm>
            <a:off x="1292059" y="3062566"/>
            <a:ext cx="493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224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13F166A-10BB-40F3-A6A3-6096FF8AD1DA}"/>
              </a:ext>
            </a:extLst>
          </p:cNvPr>
          <p:cNvSpPr txBox="1"/>
          <p:nvPr/>
        </p:nvSpPr>
        <p:spPr>
          <a:xfrm>
            <a:off x="3946451" y="3055064"/>
            <a:ext cx="493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512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0E31581-FCC4-436E-8451-69913F04F297}"/>
              </a:ext>
            </a:extLst>
          </p:cNvPr>
          <p:cNvGrpSpPr/>
          <p:nvPr/>
        </p:nvGrpSpPr>
        <p:grpSpPr>
          <a:xfrm>
            <a:off x="4350800" y="2835618"/>
            <a:ext cx="775708" cy="940707"/>
            <a:chOff x="3540053" y="3644448"/>
            <a:chExt cx="775708" cy="940707"/>
          </a:xfrm>
        </p:grpSpPr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7EE298E-C644-4EA9-B734-55C0E22B0A6C}"/>
                </a:ext>
              </a:extLst>
            </p:cNvPr>
            <p:cNvSpPr/>
            <p:nvPr/>
          </p:nvSpPr>
          <p:spPr>
            <a:xfrm rot="16200000">
              <a:off x="3213994" y="3970507"/>
              <a:ext cx="940707" cy="28859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/>
                <a:t>FC</a:t>
              </a:r>
            </a:p>
          </p:txBody>
        </p:sp>
        <p:cxnSp>
          <p:nvCxnSpPr>
            <p:cNvPr id="13" name="Gerade Verbindung mit Pfeil 12">
              <a:extLst>
                <a:ext uri="{FF2B5EF4-FFF2-40B4-BE49-F238E27FC236}">
                  <a16:creationId xmlns:a16="http://schemas.microsoft.com/office/drawing/2014/main" id="{E758287F-B2D2-4BF2-AB0E-10485DC13D6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28643" y="4141112"/>
              <a:ext cx="408725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4B65E618-85AB-466A-840C-B9CF06B1B2FA}"/>
                </a:ext>
              </a:extLst>
            </p:cNvPr>
            <p:cNvSpPr txBox="1"/>
            <p:nvPr/>
          </p:nvSpPr>
          <p:spPr>
            <a:xfrm>
              <a:off x="3750250" y="3871396"/>
              <a:ext cx="56551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100" b="1" dirty="0"/>
                <a:t>1000</a:t>
              </a:r>
            </a:p>
          </p:txBody>
        </p:sp>
      </p:grp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AAE64994-CD82-448D-95A6-B6FDBC30AEFE}"/>
              </a:ext>
            </a:extLst>
          </p:cNvPr>
          <p:cNvCxnSpPr/>
          <p:nvPr/>
        </p:nvCxnSpPr>
        <p:spPr>
          <a:xfrm>
            <a:off x="4193142" y="2835612"/>
            <a:ext cx="762008" cy="94071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E6BDF7E7-5F83-4CB3-A92F-1EB4C9031AAE}"/>
              </a:ext>
            </a:extLst>
          </p:cNvPr>
          <p:cNvSpPr txBox="1"/>
          <p:nvPr/>
        </p:nvSpPr>
        <p:spPr>
          <a:xfrm rot="16200000">
            <a:off x="4046893" y="3136689"/>
            <a:ext cx="940708" cy="338554"/>
          </a:xfrm>
          <a:prstGeom prst="rect">
            <a:avLst/>
          </a:prstGeom>
          <a:solidFill>
            <a:srgbClr val="009682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FC</a:t>
            </a:r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3EE98145-3304-4457-83E0-2A49911C3AC0}"/>
              </a:ext>
            </a:extLst>
          </p:cNvPr>
          <p:cNvCxnSpPr>
            <a:cxnSpLocks/>
          </p:cNvCxnSpPr>
          <p:nvPr/>
        </p:nvCxnSpPr>
        <p:spPr>
          <a:xfrm flipV="1">
            <a:off x="4639389" y="3330981"/>
            <a:ext cx="40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E29B07C5-85E6-402A-AED4-64C0836A1D97}"/>
              </a:ext>
            </a:extLst>
          </p:cNvPr>
          <p:cNvSpPr txBox="1"/>
          <p:nvPr/>
        </p:nvSpPr>
        <p:spPr>
          <a:xfrm>
            <a:off x="4647556" y="3069371"/>
            <a:ext cx="493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100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FF9890AA-4B8F-46EA-80EF-12F7D3FDE479}"/>
              </a:ext>
            </a:extLst>
          </p:cNvPr>
          <p:cNvSpPr txBox="1"/>
          <p:nvPr/>
        </p:nvSpPr>
        <p:spPr>
          <a:xfrm rot="16200000">
            <a:off x="4773387" y="3136689"/>
            <a:ext cx="940708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chemeClr val="bg1"/>
                </a:solidFill>
              </a:rPr>
              <a:t>ReLU</a:t>
            </a:r>
            <a:endParaRPr lang="de-DE" sz="1600" dirty="0">
              <a:solidFill>
                <a:schemeClr val="bg1"/>
              </a:solidFill>
            </a:endParaRPr>
          </a:p>
        </p:txBody>
      </p: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D772CA01-4FA0-4C2B-BD79-6FB099E300C2}"/>
              </a:ext>
            </a:extLst>
          </p:cNvPr>
          <p:cNvCxnSpPr>
            <a:cxnSpLocks/>
          </p:cNvCxnSpPr>
          <p:nvPr/>
        </p:nvCxnSpPr>
        <p:spPr>
          <a:xfrm flipV="1">
            <a:off x="5413018" y="3330981"/>
            <a:ext cx="40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A4BB7757-0359-4F64-9D9B-375189721580}"/>
              </a:ext>
            </a:extLst>
          </p:cNvPr>
          <p:cNvSpPr txBox="1"/>
          <p:nvPr/>
        </p:nvSpPr>
        <p:spPr>
          <a:xfrm rot="16200000">
            <a:off x="5517837" y="3136688"/>
            <a:ext cx="940708" cy="338554"/>
          </a:xfrm>
          <a:prstGeom prst="rect">
            <a:avLst/>
          </a:prstGeom>
          <a:solidFill>
            <a:srgbClr val="009682"/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dirty="0">
                <a:solidFill>
                  <a:schemeClr val="bg1"/>
                </a:solidFill>
              </a:rPr>
              <a:t>FC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BF913F28-5EE1-4283-9F7E-2014F615BE0D}"/>
              </a:ext>
            </a:extLst>
          </p:cNvPr>
          <p:cNvCxnSpPr>
            <a:cxnSpLocks/>
          </p:cNvCxnSpPr>
          <p:nvPr/>
        </p:nvCxnSpPr>
        <p:spPr>
          <a:xfrm flipV="1">
            <a:off x="6153091" y="3347682"/>
            <a:ext cx="40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871EDD4D-E0C2-4E43-B7FD-DF0DDE0E7F75}"/>
              </a:ext>
            </a:extLst>
          </p:cNvPr>
          <p:cNvSpPr txBox="1"/>
          <p:nvPr/>
        </p:nvSpPr>
        <p:spPr>
          <a:xfrm>
            <a:off x="6176011" y="3086072"/>
            <a:ext cx="493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3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E64DA93E-A058-4DDC-85C4-2FFA59EC554D}"/>
              </a:ext>
            </a:extLst>
          </p:cNvPr>
          <p:cNvSpPr txBox="1"/>
          <p:nvPr/>
        </p:nvSpPr>
        <p:spPr>
          <a:xfrm rot="16200000">
            <a:off x="6285485" y="3136687"/>
            <a:ext cx="940708" cy="338554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dirty="0" err="1">
                <a:solidFill>
                  <a:schemeClr val="bg1"/>
                </a:solidFill>
              </a:rPr>
              <a:t>Softmax</a:t>
            </a:r>
            <a:endParaRPr lang="de-DE" sz="1600" dirty="0">
              <a:solidFill>
                <a:schemeClr val="bg1"/>
              </a:solidFill>
            </a:endParaRPr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10B50BCF-76C7-453D-A7E3-8B949C0A8FB4}"/>
              </a:ext>
            </a:extLst>
          </p:cNvPr>
          <p:cNvCxnSpPr>
            <a:cxnSpLocks/>
          </p:cNvCxnSpPr>
          <p:nvPr/>
        </p:nvCxnSpPr>
        <p:spPr>
          <a:xfrm flipV="1">
            <a:off x="6925116" y="2902317"/>
            <a:ext cx="40872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>
            <a:extLst>
              <a:ext uri="{FF2B5EF4-FFF2-40B4-BE49-F238E27FC236}">
                <a16:creationId xmlns:a16="http://schemas.microsoft.com/office/drawing/2014/main" id="{F139C487-42C2-4E47-A76C-20092B989547}"/>
              </a:ext>
            </a:extLst>
          </p:cNvPr>
          <p:cNvCxnSpPr>
            <a:cxnSpLocks/>
          </p:cNvCxnSpPr>
          <p:nvPr/>
        </p:nvCxnSpPr>
        <p:spPr>
          <a:xfrm flipV="1">
            <a:off x="6928008" y="3308767"/>
            <a:ext cx="40872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74196E51-6F73-4563-819C-78EE50E88645}"/>
              </a:ext>
            </a:extLst>
          </p:cNvPr>
          <p:cNvCxnSpPr>
            <a:cxnSpLocks/>
          </p:cNvCxnSpPr>
          <p:nvPr/>
        </p:nvCxnSpPr>
        <p:spPr>
          <a:xfrm flipV="1">
            <a:off x="6925116" y="3709621"/>
            <a:ext cx="408725" cy="0"/>
          </a:xfrm>
          <a:prstGeom prst="straightConnector1">
            <a:avLst/>
          </a:prstGeom>
          <a:ln w="28575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feld 39">
            <a:extLst>
              <a:ext uri="{FF2B5EF4-FFF2-40B4-BE49-F238E27FC236}">
                <a16:creationId xmlns:a16="http://schemas.microsoft.com/office/drawing/2014/main" id="{D5CA165C-D898-4349-BD16-49D67D80F4A2}"/>
              </a:ext>
            </a:extLst>
          </p:cNvPr>
          <p:cNvSpPr txBox="1"/>
          <p:nvPr/>
        </p:nvSpPr>
        <p:spPr>
          <a:xfrm>
            <a:off x="7263669" y="2755795"/>
            <a:ext cx="957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% Luca FS</a:t>
            </a:r>
          </a:p>
        </p:txBody>
      </p:sp>
      <p:sp>
        <p:nvSpPr>
          <p:cNvPr id="41" name="Textfeld 40">
            <a:extLst>
              <a:ext uri="{FF2B5EF4-FFF2-40B4-BE49-F238E27FC236}">
                <a16:creationId xmlns:a16="http://schemas.microsoft.com/office/drawing/2014/main" id="{6E497536-9E67-48E1-A3C8-F0A39EF859AC}"/>
              </a:ext>
            </a:extLst>
          </p:cNvPr>
          <p:cNvSpPr txBox="1"/>
          <p:nvPr/>
        </p:nvSpPr>
        <p:spPr>
          <a:xfrm>
            <a:off x="7283878" y="3171908"/>
            <a:ext cx="957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% Luca H</a:t>
            </a:r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957864C4-9F95-458F-B2A9-F2ECA7617B69}"/>
              </a:ext>
            </a:extLst>
          </p:cNvPr>
          <p:cNvSpPr txBox="1"/>
          <p:nvPr/>
        </p:nvSpPr>
        <p:spPr>
          <a:xfrm>
            <a:off x="7291184" y="3578816"/>
            <a:ext cx="957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% </a:t>
            </a:r>
            <a:r>
              <a:rPr lang="de-DE" sz="1100" dirty="0" err="1"/>
              <a:t>Unknown</a:t>
            </a:r>
            <a:endParaRPr lang="de-DE" sz="1100" dirty="0"/>
          </a:p>
        </p:txBody>
      </p:sp>
      <p:sp>
        <p:nvSpPr>
          <p:cNvPr id="43" name="Geschweifte Klammer links 42">
            <a:extLst>
              <a:ext uri="{FF2B5EF4-FFF2-40B4-BE49-F238E27FC236}">
                <a16:creationId xmlns:a16="http://schemas.microsoft.com/office/drawing/2014/main" id="{F8AFF084-667C-46DE-ACA5-E5223C720DF9}"/>
              </a:ext>
            </a:extLst>
          </p:cNvPr>
          <p:cNvSpPr/>
          <p:nvPr/>
        </p:nvSpPr>
        <p:spPr>
          <a:xfrm rot="5400000">
            <a:off x="2715237" y="1486480"/>
            <a:ext cx="214148" cy="224305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>
            <a:extLst>
              <a:ext uri="{FF2B5EF4-FFF2-40B4-BE49-F238E27FC236}">
                <a16:creationId xmlns:a16="http://schemas.microsoft.com/office/drawing/2014/main" id="{A9E87F1E-DADB-4CCE-BDF1-C9D68DB890CF}"/>
              </a:ext>
            </a:extLst>
          </p:cNvPr>
          <p:cNvSpPr txBox="1"/>
          <p:nvPr/>
        </p:nvSpPr>
        <p:spPr>
          <a:xfrm>
            <a:off x="1958408" y="1978059"/>
            <a:ext cx="191664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 err="1"/>
              <a:t>Pretrained</a:t>
            </a:r>
            <a:r>
              <a:rPr lang="de-DE" sz="1100" b="1" dirty="0"/>
              <a:t> = True</a:t>
            </a:r>
          </a:p>
          <a:p>
            <a:r>
              <a:rPr lang="de-DE" sz="1100" b="1" dirty="0" err="1"/>
              <a:t>Requires_grad</a:t>
            </a:r>
            <a:r>
              <a:rPr lang="de-DE" sz="1100" b="1" dirty="0"/>
              <a:t> = </a:t>
            </a:r>
            <a:r>
              <a:rPr lang="de-DE" sz="1100" b="1" dirty="0" err="1"/>
              <a:t>False</a:t>
            </a:r>
            <a:endParaRPr lang="de-DE" sz="1100" b="1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1359B678-D0BD-41A4-A362-75DCCBF30023}"/>
              </a:ext>
            </a:extLst>
          </p:cNvPr>
          <p:cNvSpPr txBox="1"/>
          <p:nvPr/>
        </p:nvSpPr>
        <p:spPr>
          <a:xfrm>
            <a:off x="5385816" y="3069371"/>
            <a:ext cx="493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b="1" dirty="0"/>
              <a:t>100</a:t>
            </a:r>
          </a:p>
        </p:txBody>
      </p:sp>
    </p:spTree>
    <p:extLst>
      <p:ext uri="{BB962C8B-B14F-4D97-AF65-F5344CB8AC3E}">
        <p14:creationId xmlns:p14="http://schemas.microsoft.com/office/powerpoint/2010/main" val="349196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32274E-6 L 8.33333E-7 -0.2499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9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32274E-6 L -3.61111E-6 -0.249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/>
      <p:bldP spid="28" grpId="0" animBg="1"/>
      <p:bldP spid="30" grpId="0" animBg="1"/>
      <p:bldP spid="32" grpId="0"/>
      <p:bldP spid="35" grpId="0" animBg="1"/>
      <p:bldP spid="40" grpId="0"/>
      <p:bldP spid="41" grpId="0"/>
      <p:bldP spid="42" grpId="0"/>
      <p:bldP spid="4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A77A0D7-EB96-4814-A4A2-5515F06374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b="1" dirty="0"/>
              <a:t>Input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extrahierte Gesichter vom </a:t>
            </a:r>
            <a:r>
              <a:rPr lang="de-DE" dirty="0" err="1"/>
              <a:t>FaceDetector</a:t>
            </a:r>
            <a:endParaRPr lang="de-DE" dirty="0"/>
          </a:p>
          <a:p>
            <a:pPr lvl="1"/>
            <a:r>
              <a:rPr lang="de-DE" dirty="0"/>
              <a:t>Normalisieren</a:t>
            </a:r>
          </a:p>
          <a:p>
            <a:pPr lvl="1"/>
            <a:r>
              <a:rPr lang="de-DE" dirty="0"/>
              <a:t>Skaliert zu 224x224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99FF786-8C06-47F6-808E-1D5ED500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Recognition: Data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90D0B3B-AFF6-4110-8176-60199ACED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8489E4-301D-4BC9-97E8-3CEAD72D842F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BB1ACE-9F90-46A8-81CC-97143C661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99380C6-5232-43AB-939D-56F3A0F6A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6</a:t>
            </a:fld>
            <a:endParaRPr lang="de-DE" noProof="0"/>
          </a:p>
        </p:txBody>
      </p:sp>
      <p:pic>
        <p:nvPicPr>
          <p:cNvPr id="14" name="Grafik 13" descr="Ein Bild, das Person, Kleidung, darstellend, lächelnd enthält.&#10;&#10;Automatisch generierte Beschreibung">
            <a:extLst>
              <a:ext uri="{FF2B5EF4-FFF2-40B4-BE49-F238E27FC236}">
                <a16:creationId xmlns:a16="http://schemas.microsoft.com/office/drawing/2014/main" id="{864AD27C-5BE4-43C3-ABCD-1EF54B4798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69" y="3612996"/>
            <a:ext cx="1033356" cy="1033356"/>
          </a:xfrm>
          <a:prstGeom prst="rect">
            <a:avLst/>
          </a:prstGeom>
        </p:spPr>
      </p:pic>
      <p:pic>
        <p:nvPicPr>
          <p:cNvPr id="16" name="Grafik 15" descr="Ein Bild, das Person, Brille, drinnen, darstellend enthält.&#10;&#10;Automatisch generierte Beschreibung">
            <a:extLst>
              <a:ext uri="{FF2B5EF4-FFF2-40B4-BE49-F238E27FC236}">
                <a16:creationId xmlns:a16="http://schemas.microsoft.com/office/drawing/2014/main" id="{6A96D1C9-C3D4-4DCE-8EDB-DD2752B826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354" y="3630412"/>
            <a:ext cx="1033355" cy="1033355"/>
          </a:xfrm>
          <a:prstGeom prst="rect">
            <a:avLst/>
          </a:prstGeom>
        </p:spPr>
      </p:pic>
      <p:pic>
        <p:nvPicPr>
          <p:cNvPr id="18" name="Grafik 17" descr="Ein Bild, das Person, Mann, tragen, Anzug enthält.&#10;&#10;Automatisch generierte Beschreibung">
            <a:extLst>
              <a:ext uri="{FF2B5EF4-FFF2-40B4-BE49-F238E27FC236}">
                <a16:creationId xmlns:a16="http://schemas.microsoft.com/office/drawing/2014/main" id="{2C25EB10-1A2E-4F28-B7EC-F087C4F95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138" y="3644241"/>
            <a:ext cx="1019525" cy="1019525"/>
          </a:xfrm>
          <a:prstGeom prst="rect">
            <a:avLst/>
          </a:prstGeom>
        </p:spPr>
      </p:pic>
      <p:pic>
        <p:nvPicPr>
          <p:cNvPr id="20" name="Grafik 19" descr="Ein Bild, das Person, Mann, drinnen, suchend enthält.&#10;&#10;Automatisch generierte Beschreibung">
            <a:extLst>
              <a:ext uri="{FF2B5EF4-FFF2-40B4-BE49-F238E27FC236}">
                <a16:creationId xmlns:a16="http://schemas.microsoft.com/office/drawing/2014/main" id="{C8EF9E4E-A034-4039-AFC8-DE7EB87780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092" y="3644241"/>
            <a:ext cx="1019525" cy="1019525"/>
          </a:xfrm>
          <a:prstGeom prst="rect">
            <a:avLst/>
          </a:prstGeom>
        </p:spPr>
      </p:pic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7A3B2B39-7522-4AC3-9EC0-5AB0A60E3116}"/>
              </a:ext>
            </a:extLst>
          </p:cNvPr>
          <p:cNvCxnSpPr/>
          <p:nvPr/>
        </p:nvCxnSpPr>
        <p:spPr>
          <a:xfrm>
            <a:off x="2966037" y="3534655"/>
            <a:ext cx="0" cy="12110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D58A1858-6079-4E53-8586-0635B6F20DD9}"/>
              </a:ext>
            </a:extLst>
          </p:cNvPr>
          <p:cNvCxnSpPr/>
          <p:nvPr/>
        </p:nvCxnSpPr>
        <p:spPr>
          <a:xfrm>
            <a:off x="5946161" y="3534655"/>
            <a:ext cx="0" cy="121108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404137E6-4150-4528-8D14-A249D31ED129}"/>
              </a:ext>
            </a:extLst>
          </p:cNvPr>
          <p:cNvSpPr txBox="1"/>
          <p:nvPr/>
        </p:nvSpPr>
        <p:spPr>
          <a:xfrm>
            <a:off x="973025" y="3165323"/>
            <a:ext cx="104572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Luca FS</a:t>
            </a: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B56E1756-551A-44A4-9AFE-98F3DB3FB799}"/>
              </a:ext>
            </a:extLst>
          </p:cNvPr>
          <p:cNvSpPr txBox="1"/>
          <p:nvPr/>
        </p:nvSpPr>
        <p:spPr>
          <a:xfrm>
            <a:off x="3953148" y="3171150"/>
            <a:ext cx="104572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Luca H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8B2BBC37-7222-4E9A-957F-856B9D35B1A0}"/>
              </a:ext>
            </a:extLst>
          </p:cNvPr>
          <p:cNvSpPr txBox="1"/>
          <p:nvPr/>
        </p:nvSpPr>
        <p:spPr>
          <a:xfrm>
            <a:off x="6796328" y="3165035"/>
            <a:ext cx="118266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 err="1"/>
              <a:t>Unknown</a:t>
            </a:r>
            <a:endParaRPr lang="de-DE" dirty="0"/>
          </a:p>
        </p:txBody>
      </p:sp>
      <p:pic>
        <p:nvPicPr>
          <p:cNvPr id="10" name="Grafik 9" descr="Ein Bild, das Person, Brille, Wand, drinnen enthält.&#10;&#10;Automatisch generierte Beschreibung">
            <a:extLst>
              <a:ext uri="{FF2B5EF4-FFF2-40B4-BE49-F238E27FC236}">
                <a16:creationId xmlns:a16="http://schemas.microsoft.com/office/drawing/2014/main" id="{7ED84353-5781-4329-A2A7-E215DCFE8C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822" y="3644241"/>
            <a:ext cx="1019239" cy="1019239"/>
          </a:xfrm>
          <a:prstGeom prst="rect">
            <a:avLst/>
          </a:prstGeom>
        </p:spPr>
      </p:pic>
      <p:pic>
        <p:nvPicPr>
          <p:cNvPr id="21" name="Grafik 20" descr="Ein Bild, das Person, drinnen, lächelnd, darstellend enthält.&#10;&#10;Automatisch generierte Beschreibung">
            <a:extLst>
              <a:ext uri="{FF2B5EF4-FFF2-40B4-BE49-F238E27FC236}">
                <a16:creationId xmlns:a16="http://schemas.microsoft.com/office/drawing/2014/main" id="{5421B2DD-A860-4BA4-B516-7BFC58E95F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53" y="3644241"/>
            <a:ext cx="1019239" cy="101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855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183E956-5F2A-4E04-9385-1735242F9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Face Recognition: Trainieren &amp; Ergebnisse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36479C1-B289-44E7-BC9E-FCC675EB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AA90-D59D-45FF-886A-1968E0223174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7E8004-AB71-43D0-9C1E-9C3E1B5910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Luca Fehling-Schuh &amp; 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7C0F17-6D55-4F25-92D3-547E5B258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noProof="0" smtClean="0"/>
              <a:pPr/>
              <a:t>7</a:t>
            </a:fld>
            <a:endParaRPr lang="de-DE" noProof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03313B8-E7A9-4953-939C-D35EFE4E1ED1}"/>
              </a:ext>
            </a:extLst>
          </p:cNvPr>
          <p:cNvSpPr txBox="1"/>
          <p:nvPr/>
        </p:nvSpPr>
        <p:spPr>
          <a:xfrm>
            <a:off x="627234" y="1462509"/>
            <a:ext cx="1953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Data Augmentation</a:t>
            </a:r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A9F7A45F-04CB-4757-82FF-D472E4C7A73C}"/>
              </a:ext>
            </a:extLst>
          </p:cNvPr>
          <p:cNvCxnSpPr>
            <a:cxnSpLocks/>
          </p:cNvCxnSpPr>
          <p:nvPr/>
        </p:nvCxnSpPr>
        <p:spPr>
          <a:xfrm flipV="1">
            <a:off x="2580392" y="1645273"/>
            <a:ext cx="40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D61EA0A5-34E7-4EAB-9D76-D45F2E07CE38}"/>
              </a:ext>
            </a:extLst>
          </p:cNvPr>
          <p:cNvSpPr txBox="1"/>
          <p:nvPr/>
        </p:nvSpPr>
        <p:spPr>
          <a:xfrm>
            <a:off x="2989117" y="1475996"/>
            <a:ext cx="19531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Back Propagation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657E4575-B8D3-4B16-AE8B-B3712C636AD6}"/>
              </a:ext>
            </a:extLst>
          </p:cNvPr>
          <p:cNvCxnSpPr>
            <a:cxnSpLocks/>
          </p:cNvCxnSpPr>
          <p:nvPr/>
        </p:nvCxnSpPr>
        <p:spPr>
          <a:xfrm flipV="1">
            <a:off x="4795678" y="1645273"/>
            <a:ext cx="40872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FA08FA-81B7-48D1-9C59-B4BD1744A950}"/>
              </a:ext>
            </a:extLst>
          </p:cNvPr>
          <p:cNvSpPr txBox="1"/>
          <p:nvPr/>
        </p:nvSpPr>
        <p:spPr>
          <a:xfrm>
            <a:off x="5292185" y="1475996"/>
            <a:ext cx="287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/>
              <a:t>if</a:t>
            </a:r>
            <a:r>
              <a:rPr lang="de-DE" sz="1600" dirty="0"/>
              <a:t>  </a:t>
            </a:r>
            <a:r>
              <a:rPr lang="de-DE" sz="1600" dirty="0" err="1"/>
              <a:t>Val_acc_t</a:t>
            </a:r>
            <a:r>
              <a:rPr lang="de-DE" sz="1600" dirty="0"/>
              <a:t>   </a:t>
            </a:r>
            <a:r>
              <a:rPr lang="de-DE" sz="1600" b="1" dirty="0"/>
              <a:t>&gt;</a:t>
            </a:r>
            <a:r>
              <a:rPr lang="de-DE" sz="1600" dirty="0"/>
              <a:t>   Val_acc_t-1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A565FB77-90A6-4010-B7A5-A76572067E4F}"/>
              </a:ext>
            </a:extLst>
          </p:cNvPr>
          <p:cNvSpPr txBox="1"/>
          <p:nvPr/>
        </p:nvSpPr>
        <p:spPr>
          <a:xfrm>
            <a:off x="5334693" y="1797513"/>
            <a:ext cx="22760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ym typeface="Wingdings" panose="05000000000000000000" pitchFamily="2" charset="2"/>
              </a:rPr>
              <a:t> </a:t>
            </a:r>
            <a:r>
              <a:rPr lang="de-DE" sz="1600" dirty="0">
                <a:sym typeface="Wingdings" panose="05000000000000000000" pitchFamily="2" charset="2"/>
              </a:rPr>
              <a:t>Gewichte ersetzen</a:t>
            </a:r>
            <a:endParaRPr lang="de-DE" sz="1600" b="1" dirty="0"/>
          </a:p>
        </p:txBody>
      </p:sp>
      <p:cxnSp>
        <p:nvCxnSpPr>
          <p:cNvPr id="19" name="Gerade Verbindung mit Pfeil 18">
            <a:extLst>
              <a:ext uri="{FF2B5EF4-FFF2-40B4-BE49-F238E27FC236}">
                <a16:creationId xmlns:a16="http://schemas.microsoft.com/office/drawing/2014/main" id="{99F2E997-A84D-4348-B33E-8922CB2A5505}"/>
              </a:ext>
            </a:extLst>
          </p:cNvPr>
          <p:cNvCxnSpPr>
            <a:cxnSpLocks/>
          </p:cNvCxnSpPr>
          <p:nvPr/>
        </p:nvCxnSpPr>
        <p:spPr>
          <a:xfrm>
            <a:off x="1593742" y="1322695"/>
            <a:ext cx="0" cy="23257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58713D3B-29C2-488E-998D-1957BE237182}"/>
              </a:ext>
            </a:extLst>
          </p:cNvPr>
          <p:cNvCxnSpPr>
            <a:cxnSpLocks/>
          </p:cNvCxnSpPr>
          <p:nvPr/>
        </p:nvCxnSpPr>
        <p:spPr>
          <a:xfrm>
            <a:off x="1593742" y="1324080"/>
            <a:ext cx="6669177" cy="1106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5CF1F531-4DC9-4EB5-A50F-23DC49E14F00}"/>
              </a:ext>
            </a:extLst>
          </p:cNvPr>
          <p:cNvCxnSpPr>
            <a:cxnSpLocks/>
          </p:cNvCxnSpPr>
          <p:nvPr/>
        </p:nvCxnSpPr>
        <p:spPr>
          <a:xfrm flipV="1">
            <a:off x="8082624" y="1645273"/>
            <a:ext cx="180295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66C451DD-2C48-41EE-AC42-D70B1E0F482B}"/>
              </a:ext>
            </a:extLst>
          </p:cNvPr>
          <p:cNvCxnSpPr>
            <a:cxnSpLocks/>
          </p:cNvCxnSpPr>
          <p:nvPr/>
        </p:nvCxnSpPr>
        <p:spPr>
          <a:xfrm flipV="1">
            <a:off x="8262919" y="1329613"/>
            <a:ext cx="0" cy="31566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BEB3C0D-DECF-4F1B-9805-0E658C94F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5801" y="3121542"/>
            <a:ext cx="2101701" cy="1527486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3390A7C-AA32-4947-9A9A-648583EFF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228" y="3121539"/>
            <a:ext cx="2142988" cy="152748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563B173B-1EA8-402E-B9BB-F2104DE0F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7" y="3087957"/>
            <a:ext cx="2142988" cy="1594652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240909E8-E183-46EC-B9C9-5140F10B06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b="930"/>
          <a:stretch/>
        </p:blipFill>
        <p:spPr>
          <a:xfrm>
            <a:off x="2164331" y="3094333"/>
            <a:ext cx="2101701" cy="1469756"/>
          </a:xfrm>
          <a:prstGeom prst="rect">
            <a:avLst/>
          </a:prstGeom>
        </p:spPr>
      </p:pic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B92F3C39-259F-415F-8B18-5EFB87509528}"/>
              </a:ext>
            </a:extLst>
          </p:cNvPr>
          <p:cNvCxnSpPr>
            <a:cxnSpLocks/>
          </p:cNvCxnSpPr>
          <p:nvPr/>
        </p:nvCxnSpPr>
        <p:spPr>
          <a:xfrm>
            <a:off x="4406710" y="2960288"/>
            <a:ext cx="0" cy="178544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feld 28">
            <a:extLst>
              <a:ext uri="{FF2B5EF4-FFF2-40B4-BE49-F238E27FC236}">
                <a16:creationId xmlns:a16="http://schemas.microsoft.com/office/drawing/2014/main" id="{68942869-93F3-45EC-93B1-AA2116C7760F}"/>
              </a:ext>
            </a:extLst>
          </p:cNvPr>
          <p:cNvSpPr txBox="1"/>
          <p:nvPr/>
        </p:nvSpPr>
        <p:spPr>
          <a:xfrm>
            <a:off x="1346979" y="2786556"/>
            <a:ext cx="1731252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1900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inputs</a:t>
            </a:r>
            <a:endParaRPr lang="de-DE" sz="14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0FC01B7-0812-4522-94A2-BD5F3D9F3814}"/>
              </a:ext>
            </a:extLst>
          </p:cNvPr>
          <p:cNvSpPr txBox="1"/>
          <p:nvPr/>
        </p:nvSpPr>
        <p:spPr>
          <a:xfrm>
            <a:off x="5832646" y="2780180"/>
            <a:ext cx="1536339" cy="307777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sz="1400" dirty="0"/>
              <a:t>75 </a:t>
            </a:r>
            <a:r>
              <a:rPr lang="de-DE" sz="1400" dirty="0" err="1"/>
              <a:t>training</a:t>
            </a:r>
            <a:r>
              <a:rPr lang="de-DE" sz="1400" dirty="0"/>
              <a:t> </a:t>
            </a:r>
            <a:r>
              <a:rPr lang="de-DE" sz="1400" dirty="0" err="1"/>
              <a:t>inputs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73148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816AA3D-A21B-4B63-A8EA-EB7914E5B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Datenaufbereitung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876E80-CB43-4CEC-9DFD-CF71E393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5736"/>
            <a:ext cx="1027755" cy="396264"/>
          </a:xfrm>
        </p:spPr>
        <p:txBody>
          <a:bodyPr/>
          <a:lstStyle/>
          <a:p>
            <a:fld id="{8E672F37-0198-4A67-8BB1-A591E2704E91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B625CA-BC81-4CA0-A9A1-D4BC1089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0784" y="4745736"/>
            <a:ext cx="3685032" cy="393192"/>
          </a:xfrm>
        </p:spPr>
        <p:txBody>
          <a:bodyPr/>
          <a:lstStyle/>
          <a:p>
            <a:r>
              <a:rPr lang="de-DE" noProof="0"/>
              <a:t>Luca Hartmann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0F019-D505-4CA0-AE4C-5C96B26C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5736"/>
            <a:ext cx="326368" cy="396264"/>
          </a:xfrm>
        </p:spPr>
        <p:txBody>
          <a:bodyPr/>
          <a:lstStyle/>
          <a:p>
            <a:fld id="{61696EC4-B4CF-4701-AD06-A8439D6D8E12}" type="slidenum">
              <a:rPr lang="de-DE" noProof="0" smtClean="0"/>
              <a:pPr/>
              <a:t>8</a:t>
            </a:fld>
            <a:endParaRPr lang="de-DE" noProof="0"/>
          </a:p>
        </p:txBody>
      </p:sp>
      <p:graphicFrame>
        <p:nvGraphicFramePr>
          <p:cNvPr id="7" name="Inhaltsplatzhalter 6">
            <a:extLst>
              <a:ext uri="{FF2B5EF4-FFF2-40B4-BE49-F238E27FC236}">
                <a16:creationId xmlns:a16="http://schemas.microsoft.com/office/drawing/2014/main" id="{3B674D37-3C44-40BC-8C60-3109440D937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92111" y="1163566"/>
          <a:ext cx="4379673" cy="91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9891">
                  <a:extLst>
                    <a:ext uri="{9D8B030D-6E8A-4147-A177-3AD203B41FA5}">
                      <a16:colId xmlns:a16="http://schemas.microsoft.com/office/drawing/2014/main" val="2672842755"/>
                    </a:ext>
                  </a:extLst>
                </a:gridCol>
                <a:gridCol w="1459891">
                  <a:extLst>
                    <a:ext uri="{9D8B030D-6E8A-4147-A177-3AD203B41FA5}">
                      <a16:colId xmlns:a16="http://schemas.microsoft.com/office/drawing/2014/main" val="1692817693"/>
                    </a:ext>
                  </a:extLst>
                </a:gridCol>
                <a:gridCol w="1459891">
                  <a:extLst>
                    <a:ext uri="{9D8B030D-6E8A-4147-A177-3AD203B41FA5}">
                      <a16:colId xmlns:a16="http://schemas.microsoft.com/office/drawing/2014/main" val="3559932618"/>
                    </a:ext>
                  </a:extLst>
                </a:gridCol>
              </a:tblGrid>
              <a:tr h="317920">
                <a:tc>
                  <a:txBody>
                    <a:bodyPr/>
                    <a:lstStyle/>
                    <a:p>
                      <a:r>
                        <a:rPr lang="de-DE" sz="1200"/>
                        <a:t>Datensatz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/>
                        <a:t>Größe / #Bilder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/>
                        <a:t>Alter / Jahren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7472917"/>
                  </a:ext>
                </a:extLst>
              </a:tr>
              <a:tr h="261305">
                <a:tc>
                  <a:txBody>
                    <a:bodyPr/>
                    <a:lstStyle/>
                    <a:p>
                      <a:r>
                        <a:rPr lang="de-DE" sz="1200" err="1"/>
                        <a:t>Facial</a:t>
                      </a:r>
                      <a:r>
                        <a:rPr lang="de-DE" sz="1200"/>
                        <a:t>-Age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/>
                        <a:t>9778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/>
                        <a:t>1-110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1823105"/>
                  </a:ext>
                </a:extLst>
              </a:tr>
              <a:tr h="317920">
                <a:tc>
                  <a:txBody>
                    <a:bodyPr/>
                    <a:lstStyle/>
                    <a:p>
                      <a:r>
                        <a:rPr lang="de-DE" sz="1200"/>
                        <a:t>UTK-Face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/>
                        <a:t>21280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200" dirty="0"/>
                        <a:t>1-116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3033095"/>
                  </a:ext>
                </a:extLst>
              </a:tr>
            </a:tbl>
          </a:graphicData>
        </a:graphic>
      </p:graphicFrame>
      <p:sp>
        <p:nvSpPr>
          <p:cNvPr id="8" name="Fußzeilenplatzhalter 3">
            <a:extLst>
              <a:ext uri="{FF2B5EF4-FFF2-40B4-BE49-F238E27FC236}">
                <a16:creationId xmlns:a16="http://schemas.microsoft.com/office/drawing/2014/main" id="{F74D27B2-EA63-4795-A282-8DC2114497FA}"/>
              </a:ext>
            </a:extLst>
          </p:cNvPr>
          <p:cNvSpPr txBox="1">
            <a:spLocks/>
          </p:cNvSpPr>
          <p:nvPr/>
        </p:nvSpPr>
        <p:spPr>
          <a:xfrm>
            <a:off x="1701800" y="4833938"/>
            <a:ext cx="5968702" cy="27027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lang="de-DE" sz="9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Luca Hartmann - Into the Wild Präsentation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9743AEC-3B38-49E4-8F41-DB85B1DB5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151" y="2200884"/>
            <a:ext cx="4379673" cy="2345957"/>
          </a:xfrm>
          <a:prstGeom prst="rect">
            <a:avLst/>
          </a:prstGeom>
          <a:ln>
            <a:solidFill>
              <a:schemeClr val="tx1">
                <a:alpha val="32000"/>
              </a:schemeClr>
            </a:solidFill>
          </a:ln>
        </p:spPr>
      </p:pic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66DEB1FC-0EB4-4707-A3E5-3AD56F9084E4}"/>
              </a:ext>
            </a:extLst>
          </p:cNvPr>
          <p:cNvCxnSpPr>
            <a:cxnSpLocks/>
          </p:cNvCxnSpPr>
          <p:nvPr/>
        </p:nvCxnSpPr>
        <p:spPr>
          <a:xfrm>
            <a:off x="881269" y="2312501"/>
            <a:ext cx="0" cy="2133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0B03BBED-217C-4CB8-AD34-E7BCEF6BC54E}"/>
              </a:ext>
            </a:extLst>
          </p:cNvPr>
          <p:cNvCxnSpPr>
            <a:cxnSpLocks/>
          </p:cNvCxnSpPr>
          <p:nvPr/>
        </p:nvCxnSpPr>
        <p:spPr>
          <a:xfrm>
            <a:off x="1060173" y="2312501"/>
            <a:ext cx="0" cy="2133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12B7FA40-9930-46EE-9B3C-893CD771BDDC}"/>
              </a:ext>
            </a:extLst>
          </p:cNvPr>
          <p:cNvCxnSpPr>
            <a:cxnSpLocks/>
          </p:cNvCxnSpPr>
          <p:nvPr/>
        </p:nvCxnSpPr>
        <p:spPr>
          <a:xfrm>
            <a:off x="1411356" y="2312501"/>
            <a:ext cx="0" cy="2133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D2564733-2CBB-4F7D-B36C-A3A3261412C3}"/>
              </a:ext>
            </a:extLst>
          </p:cNvPr>
          <p:cNvCxnSpPr>
            <a:cxnSpLocks/>
          </p:cNvCxnSpPr>
          <p:nvPr/>
        </p:nvCxnSpPr>
        <p:spPr>
          <a:xfrm>
            <a:off x="1708426" y="2312501"/>
            <a:ext cx="0" cy="2133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2488225F-116F-4092-B13A-B899BC8C7DA3}"/>
              </a:ext>
            </a:extLst>
          </p:cNvPr>
          <p:cNvCxnSpPr>
            <a:cxnSpLocks/>
          </p:cNvCxnSpPr>
          <p:nvPr/>
        </p:nvCxnSpPr>
        <p:spPr>
          <a:xfrm>
            <a:off x="2218634" y="2312501"/>
            <a:ext cx="0" cy="2133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BA4FA868-CF94-40DD-9DBE-94DCDBBE04BA}"/>
              </a:ext>
            </a:extLst>
          </p:cNvPr>
          <p:cNvCxnSpPr>
            <a:cxnSpLocks/>
          </p:cNvCxnSpPr>
          <p:nvPr/>
        </p:nvCxnSpPr>
        <p:spPr>
          <a:xfrm>
            <a:off x="2708964" y="2312501"/>
            <a:ext cx="0" cy="21336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45C0037D-34F8-4CD0-8470-B9A1124FF9E5}"/>
              </a:ext>
            </a:extLst>
          </p:cNvPr>
          <p:cNvGrpSpPr/>
          <p:nvPr/>
        </p:nvGrpSpPr>
        <p:grpSpPr>
          <a:xfrm>
            <a:off x="5162241" y="1078534"/>
            <a:ext cx="3385933" cy="3386482"/>
            <a:chOff x="5162241" y="1078534"/>
            <a:chExt cx="3385933" cy="3386482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2833923-E994-437D-ACA1-73485E787E18}"/>
                </a:ext>
              </a:extLst>
            </p:cNvPr>
            <p:cNvSpPr/>
            <p:nvPr/>
          </p:nvSpPr>
          <p:spPr>
            <a:xfrm>
              <a:off x="6308557" y="1078534"/>
              <a:ext cx="1093304" cy="5923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err="1">
                  <a:solidFill>
                    <a:schemeClr val="tx1"/>
                  </a:solidFill>
                </a:rPr>
                <a:t>dataset</a:t>
              </a:r>
              <a:endParaRPr lang="de-DE" sz="1200">
                <a:solidFill>
                  <a:schemeClr val="tx1"/>
                </a:solidFill>
              </a:endParaRPr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3124D082-4291-41C6-A37C-81DFD4F76F9E}"/>
                </a:ext>
              </a:extLst>
            </p:cNvPr>
            <p:cNvSpPr/>
            <p:nvPr/>
          </p:nvSpPr>
          <p:spPr>
            <a:xfrm>
              <a:off x="5162244" y="1988694"/>
              <a:ext cx="1093304" cy="5923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err="1">
                  <a:solidFill>
                    <a:schemeClr val="tx1"/>
                  </a:solidFill>
                </a:rPr>
                <a:t>train</a:t>
              </a:r>
              <a:endParaRPr lang="de-DE" sz="1200">
                <a:solidFill>
                  <a:schemeClr val="tx1"/>
                </a:solidFill>
              </a:endParaRPr>
            </a:p>
            <a:p>
              <a:pPr algn="ctr"/>
              <a:r>
                <a:rPr lang="de-DE" sz="1200">
                  <a:solidFill>
                    <a:schemeClr val="tx1"/>
                  </a:solidFill>
                </a:rPr>
                <a:t>24,347</a:t>
              </a:r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AD7C6316-7605-4054-BA22-7A92862016FD}"/>
                </a:ext>
              </a:extLst>
            </p:cNvPr>
            <p:cNvSpPr/>
            <p:nvPr/>
          </p:nvSpPr>
          <p:spPr>
            <a:xfrm>
              <a:off x="6308557" y="1988694"/>
              <a:ext cx="1093304" cy="5923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valid</a:t>
              </a:r>
            </a:p>
            <a:p>
              <a:pPr algn="ctr"/>
              <a:r>
                <a:rPr lang="de-DE" sz="1200" dirty="0">
                  <a:solidFill>
                    <a:schemeClr val="tx1"/>
                  </a:solidFill>
                </a:rPr>
                <a:t>6,211</a:t>
              </a:r>
            </a:p>
          </p:txBody>
        </p:sp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CB18768F-9F70-4212-B833-D7784D413276}"/>
                </a:ext>
              </a:extLst>
            </p:cNvPr>
            <p:cNvSpPr/>
            <p:nvPr/>
          </p:nvSpPr>
          <p:spPr>
            <a:xfrm>
              <a:off x="7454870" y="1988694"/>
              <a:ext cx="1093304" cy="59234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err="1">
                  <a:solidFill>
                    <a:schemeClr val="tx1"/>
                  </a:solidFill>
                </a:rPr>
                <a:t>test</a:t>
              </a:r>
              <a:endParaRPr lang="de-DE" sz="1200">
                <a:solidFill>
                  <a:schemeClr val="tx1"/>
                </a:solidFill>
              </a:endParaRPr>
            </a:p>
            <a:p>
              <a:pPr algn="ctr"/>
              <a:r>
                <a:rPr lang="de-DE" sz="1200">
                  <a:solidFill>
                    <a:schemeClr val="tx1"/>
                  </a:solidFill>
                </a:rPr>
                <a:t>500</a:t>
              </a:r>
            </a:p>
          </p:txBody>
        </p:sp>
        <p:sp>
          <p:nvSpPr>
            <p:cNvPr id="21" name="Rechteck 20">
              <a:extLst>
                <a:ext uri="{FF2B5EF4-FFF2-40B4-BE49-F238E27FC236}">
                  <a16:creationId xmlns:a16="http://schemas.microsoft.com/office/drawing/2014/main" id="{B8A8EEA6-6921-4FCA-B7B5-7DB7C7443C9E}"/>
                </a:ext>
              </a:extLst>
            </p:cNvPr>
            <p:cNvSpPr/>
            <p:nvPr/>
          </p:nvSpPr>
          <p:spPr>
            <a:xfrm>
              <a:off x="5162243" y="2696484"/>
              <a:ext cx="867431" cy="478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A8A776BC-A50B-4B1A-A0E0-E4746029304F}"/>
                </a:ext>
              </a:extLst>
            </p:cNvPr>
            <p:cNvSpPr/>
            <p:nvPr/>
          </p:nvSpPr>
          <p:spPr>
            <a:xfrm>
              <a:off x="5162242" y="3224086"/>
              <a:ext cx="867431" cy="478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F91679E5-F8EE-4F82-8011-0EB69C1BB1A2}"/>
                </a:ext>
              </a:extLst>
            </p:cNvPr>
            <p:cNvSpPr/>
            <p:nvPr/>
          </p:nvSpPr>
          <p:spPr>
            <a:xfrm>
              <a:off x="5162241" y="3986496"/>
              <a:ext cx="867431" cy="478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>
                  <a:solidFill>
                    <a:schemeClr val="tx1"/>
                  </a:solidFill>
                </a:rPr>
                <a:t>Class 7</a:t>
              </a:r>
            </a:p>
          </p:txBody>
        </p: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E92A73C-18D5-4E4A-8B53-10CDCA11663A}"/>
                </a:ext>
              </a:extLst>
            </p:cNvPr>
            <p:cNvSpPr txBox="1"/>
            <p:nvPr/>
          </p:nvSpPr>
          <p:spPr>
            <a:xfrm rot="5400000">
              <a:off x="5487895" y="3666433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/>
                <a:t>…</a:t>
              </a:r>
            </a:p>
          </p:txBody>
        </p:sp>
        <p:cxnSp>
          <p:nvCxnSpPr>
            <p:cNvPr id="25" name="Verbinder: gewinkelt 24">
              <a:extLst>
                <a:ext uri="{FF2B5EF4-FFF2-40B4-BE49-F238E27FC236}">
                  <a16:creationId xmlns:a16="http://schemas.microsoft.com/office/drawing/2014/main" id="{2B0CEC51-05E6-4CE5-8AFF-1B7FE0C6EAA8}"/>
                </a:ext>
              </a:extLst>
            </p:cNvPr>
            <p:cNvCxnSpPr>
              <a:endCxn id="21" idx="3"/>
            </p:cNvCxnSpPr>
            <p:nvPr/>
          </p:nvCxnSpPr>
          <p:spPr>
            <a:xfrm rot="5400000">
              <a:off x="5915565" y="2695151"/>
              <a:ext cx="354703" cy="126483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Verbinder: gewinkelt 25">
              <a:extLst>
                <a:ext uri="{FF2B5EF4-FFF2-40B4-BE49-F238E27FC236}">
                  <a16:creationId xmlns:a16="http://schemas.microsoft.com/office/drawing/2014/main" id="{524E28E2-E6BB-4630-AD9D-B2DC2D56EBEE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rot="5400000">
              <a:off x="5649975" y="2957161"/>
              <a:ext cx="885883" cy="126486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Verbinder: gewinkelt 26">
              <a:extLst>
                <a:ext uri="{FF2B5EF4-FFF2-40B4-BE49-F238E27FC236}">
                  <a16:creationId xmlns:a16="http://schemas.microsoft.com/office/drawing/2014/main" id="{79CB64EF-0681-4789-803A-0625A2CA0929}"/>
                </a:ext>
              </a:extLst>
            </p:cNvPr>
            <p:cNvCxnSpPr>
              <a:cxnSpLocks/>
              <a:endCxn id="23" idx="3"/>
            </p:cNvCxnSpPr>
            <p:nvPr/>
          </p:nvCxnSpPr>
          <p:spPr>
            <a:xfrm rot="5400000">
              <a:off x="5268771" y="3338365"/>
              <a:ext cx="1648293" cy="126489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hteck 27">
              <a:extLst>
                <a:ext uri="{FF2B5EF4-FFF2-40B4-BE49-F238E27FC236}">
                  <a16:creationId xmlns:a16="http://schemas.microsoft.com/office/drawing/2014/main" id="{5ED6A596-6F2A-408E-B491-FB42FDC5C7B5}"/>
                </a:ext>
              </a:extLst>
            </p:cNvPr>
            <p:cNvSpPr/>
            <p:nvPr/>
          </p:nvSpPr>
          <p:spPr>
            <a:xfrm>
              <a:off x="6305525" y="2691290"/>
              <a:ext cx="867431" cy="478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>
                  <a:solidFill>
                    <a:schemeClr val="tx1"/>
                  </a:solidFill>
                </a:rPr>
                <a:t>Class 1</a:t>
              </a:r>
            </a:p>
          </p:txBody>
        </p:sp>
        <p:sp>
          <p:nvSpPr>
            <p:cNvPr id="29" name="Rechteck 28">
              <a:extLst>
                <a:ext uri="{FF2B5EF4-FFF2-40B4-BE49-F238E27FC236}">
                  <a16:creationId xmlns:a16="http://schemas.microsoft.com/office/drawing/2014/main" id="{B80C3218-EEDA-430D-9E8C-4F9343E226EE}"/>
                </a:ext>
              </a:extLst>
            </p:cNvPr>
            <p:cNvSpPr/>
            <p:nvPr/>
          </p:nvSpPr>
          <p:spPr>
            <a:xfrm>
              <a:off x="6305524" y="3218892"/>
              <a:ext cx="867431" cy="478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>
                  <a:solidFill>
                    <a:schemeClr val="tx1"/>
                  </a:solidFill>
                </a:rPr>
                <a:t>Class 2</a:t>
              </a:r>
            </a:p>
          </p:txBody>
        </p:sp>
        <p:sp>
          <p:nvSpPr>
            <p:cNvPr id="30" name="Rechteck 29">
              <a:extLst>
                <a:ext uri="{FF2B5EF4-FFF2-40B4-BE49-F238E27FC236}">
                  <a16:creationId xmlns:a16="http://schemas.microsoft.com/office/drawing/2014/main" id="{83EFBC34-D4F3-4494-9758-8A4E188CEE9F}"/>
                </a:ext>
              </a:extLst>
            </p:cNvPr>
            <p:cNvSpPr/>
            <p:nvPr/>
          </p:nvSpPr>
          <p:spPr>
            <a:xfrm>
              <a:off x="6305523" y="3981302"/>
              <a:ext cx="867431" cy="478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>
                  <a:solidFill>
                    <a:schemeClr val="tx1"/>
                  </a:solidFill>
                </a:rPr>
                <a:t>Class 7</a:t>
              </a:r>
            </a:p>
          </p:txBody>
        </p:sp>
        <p:sp>
          <p:nvSpPr>
            <p:cNvPr id="31" name="Textfeld 30">
              <a:extLst>
                <a:ext uri="{FF2B5EF4-FFF2-40B4-BE49-F238E27FC236}">
                  <a16:creationId xmlns:a16="http://schemas.microsoft.com/office/drawing/2014/main" id="{B23CDFFF-284C-4512-BF5A-1EE2DF0C3639}"/>
                </a:ext>
              </a:extLst>
            </p:cNvPr>
            <p:cNvSpPr txBox="1"/>
            <p:nvPr/>
          </p:nvSpPr>
          <p:spPr>
            <a:xfrm rot="5400000">
              <a:off x="6631177" y="3661239"/>
              <a:ext cx="41549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de-DE"/>
                <a:t>…</a:t>
              </a:r>
            </a:p>
          </p:txBody>
        </p:sp>
        <p:cxnSp>
          <p:nvCxnSpPr>
            <p:cNvPr id="32" name="Verbinder: gewinkelt 31">
              <a:extLst>
                <a:ext uri="{FF2B5EF4-FFF2-40B4-BE49-F238E27FC236}">
                  <a16:creationId xmlns:a16="http://schemas.microsoft.com/office/drawing/2014/main" id="{C90CA396-F870-4E86-9B88-6538506257AB}"/>
                </a:ext>
              </a:extLst>
            </p:cNvPr>
            <p:cNvCxnSpPr>
              <a:endCxn id="28" idx="3"/>
            </p:cNvCxnSpPr>
            <p:nvPr/>
          </p:nvCxnSpPr>
          <p:spPr>
            <a:xfrm rot="5400000">
              <a:off x="7058847" y="2689957"/>
              <a:ext cx="354703" cy="126483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Verbinder: gewinkelt 32">
              <a:extLst>
                <a:ext uri="{FF2B5EF4-FFF2-40B4-BE49-F238E27FC236}">
                  <a16:creationId xmlns:a16="http://schemas.microsoft.com/office/drawing/2014/main" id="{7EC32A1C-FB49-42CD-BDD2-42F734DFBA91}"/>
                </a:ext>
              </a:extLst>
            </p:cNvPr>
            <p:cNvCxnSpPr>
              <a:cxnSpLocks/>
              <a:endCxn id="29" idx="3"/>
            </p:cNvCxnSpPr>
            <p:nvPr/>
          </p:nvCxnSpPr>
          <p:spPr>
            <a:xfrm rot="5400000">
              <a:off x="6793257" y="2951967"/>
              <a:ext cx="885883" cy="126486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Verbinder: gewinkelt 33">
              <a:extLst>
                <a:ext uri="{FF2B5EF4-FFF2-40B4-BE49-F238E27FC236}">
                  <a16:creationId xmlns:a16="http://schemas.microsoft.com/office/drawing/2014/main" id="{FEA1E3ED-C83E-432F-8427-5A78C2C2512E}"/>
                </a:ext>
              </a:extLst>
            </p:cNvPr>
            <p:cNvCxnSpPr>
              <a:cxnSpLocks/>
              <a:endCxn id="30" idx="3"/>
            </p:cNvCxnSpPr>
            <p:nvPr/>
          </p:nvCxnSpPr>
          <p:spPr>
            <a:xfrm rot="5400000">
              <a:off x="6412053" y="3333171"/>
              <a:ext cx="1648293" cy="126489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hteck 34">
              <a:extLst>
                <a:ext uri="{FF2B5EF4-FFF2-40B4-BE49-F238E27FC236}">
                  <a16:creationId xmlns:a16="http://schemas.microsoft.com/office/drawing/2014/main" id="{35A13743-2052-44B0-8164-9965E8B9A1A5}"/>
                </a:ext>
              </a:extLst>
            </p:cNvPr>
            <p:cNvSpPr/>
            <p:nvPr/>
          </p:nvSpPr>
          <p:spPr>
            <a:xfrm>
              <a:off x="7448805" y="2691290"/>
              <a:ext cx="867431" cy="47852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sz="1200" dirty="0" err="1">
                  <a:solidFill>
                    <a:schemeClr val="tx1"/>
                  </a:solidFill>
                </a:rPr>
                <a:t>testing</a:t>
              </a:r>
              <a:endParaRPr lang="de-DE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6" name="Verbinder: gewinkelt 35">
              <a:extLst>
                <a:ext uri="{FF2B5EF4-FFF2-40B4-BE49-F238E27FC236}">
                  <a16:creationId xmlns:a16="http://schemas.microsoft.com/office/drawing/2014/main" id="{75EFC3F3-229D-4AA2-BCBD-016222589A2E}"/>
                </a:ext>
              </a:extLst>
            </p:cNvPr>
            <p:cNvCxnSpPr/>
            <p:nvPr/>
          </p:nvCxnSpPr>
          <p:spPr>
            <a:xfrm rot="5400000">
              <a:off x="8202125" y="2689957"/>
              <a:ext cx="354703" cy="126483"/>
            </a:xfrm>
            <a:prstGeom prst="bentConnector2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Verbinder: gewinkelt 36">
              <a:extLst>
                <a:ext uri="{FF2B5EF4-FFF2-40B4-BE49-F238E27FC236}">
                  <a16:creationId xmlns:a16="http://schemas.microsoft.com/office/drawing/2014/main" id="{3203419E-B4D6-4935-A508-7D485EE3A950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rot="5400000">
              <a:off x="6123147" y="1256631"/>
              <a:ext cx="317813" cy="114631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Verbinder: gewinkelt 37">
              <a:extLst>
                <a:ext uri="{FF2B5EF4-FFF2-40B4-BE49-F238E27FC236}">
                  <a16:creationId xmlns:a16="http://schemas.microsoft.com/office/drawing/2014/main" id="{09961687-724F-4457-964C-9DCCC54E01B9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16200000" flipH="1">
              <a:off x="7269459" y="1256630"/>
              <a:ext cx="317813" cy="1146313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r Verbinder 38">
              <a:extLst>
                <a:ext uri="{FF2B5EF4-FFF2-40B4-BE49-F238E27FC236}">
                  <a16:creationId xmlns:a16="http://schemas.microsoft.com/office/drawing/2014/main" id="{AE891BEF-2706-49C1-BF97-B1ABA75ED889}"/>
                </a:ext>
              </a:extLst>
            </p:cNvPr>
            <p:cNvCxnSpPr>
              <a:cxnSpLocks/>
            </p:cNvCxnSpPr>
            <p:nvPr/>
          </p:nvCxnSpPr>
          <p:spPr>
            <a:xfrm>
              <a:off x="6854747" y="1670881"/>
              <a:ext cx="0" cy="31781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80074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876E80-CB43-4CEC-9DFD-CF71E3939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7234" y="4745736"/>
            <a:ext cx="1027755" cy="396264"/>
          </a:xfrm>
        </p:spPr>
        <p:txBody>
          <a:bodyPr/>
          <a:lstStyle/>
          <a:p>
            <a:fld id="{DD94A712-6926-4BB0-8C4F-04D67C722AEB}" type="datetime1">
              <a:rPr lang="de-DE" noProof="0" smtClean="0"/>
              <a:t>16.02.2021</a:t>
            </a:fld>
            <a:endParaRPr lang="de-DE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3B625CA-BC81-4CA0-A9A1-D4BC10892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0784" y="4745736"/>
            <a:ext cx="3685032" cy="393192"/>
          </a:xfrm>
        </p:spPr>
        <p:txBody>
          <a:bodyPr/>
          <a:lstStyle/>
          <a:p>
            <a:r>
              <a:rPr lang="de-DE" noProof="0"/>
              <a:t>Luca Hartmann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00F019-D505-4CA0-AE4C-5C96B26C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16000" y="4745736"/>
            <a:ext cx="326368" cy="396264"/>
          </a:xfrm>
        </p:spPr>
        <p:txBody>
          <a:bodyPr/>
          <a:lstStyle/>
          <a:p>
            <a:fld id="{61696EC4-B4CF-4701-AD06-A8439D6D8E12}" type="slidenum">
              <a:rPr lang="de-DE" noProof="0" smtClean="0"/>
              <a:pPr/>
              <a:t>9</a:t>
            </a:fld>
            <a:endParaRPr lang="de-DE" noProof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Inhaltsplatzhalter 39">
                <a:extLst>
                  <a:ext uri="{FF2B5EF4-FFF2-40B4-BE49-F238E27FC236}">
                    <a16:creationId xmlns:a16="http://schemas.microsoft.com/office/drawing/2014/main" id="{13A2A711-A134-4EAB-941D-7DDB1B8C19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de-DE" dirty="0">
                    <a:cs typeface="Arial"/>
                  </a:rPr>
                  <a:t>Ändern von </a:t>
                </a:r>
                <a:r>
                  <a:rPr lang="de-DE" dirty="0" err="1">
                    <a:cs typeface="Arial"/>
                  </a:rPr>
                  <a:t>trainingsbildern</a:t>
                </a:r>
                <a:endParaRPr lang="de-DE" dirty="0">
                  <a:cs typeface="Arial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|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𝑟𝑜𝑡𝑎𝑡𝑖𝑜𝑛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_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𝑟𝑎𝑛𝑔𝑒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|≤20°</m:t>
                    </m:r>
                  </m:oMath>
                </a14:m>
                <a:endParaRPr lang="de-DE" dirty="0">
                  <a:cs typeface="Arial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  <a:cs typeface="Arial"/>
                      </a:rPr>
                      <m:t>h𝑜𝑟𝑖𝑧𝑜𝑛𝑡𝑎𝑙</m:t>
                    </m:r>
                    <m:r>
                      <a:rPr lang="de-DE" b="0" i="1" smtClean="0">
                        <a:latin typeface="Cambria Math" panose="02040503050406030204" pitchFamily="18" charset="0"/>
                        <a:cs typeface="Arial"/>
                      </a:rPr>
                      <m:t>_</m:t>
                    </m:r>
                    <m:r>
                      <a:rPr lang="de-DE" b="0" i="1" smtClean="0">
                        <a:latin typeface="Cambria Math" panose="02040503050406030204" pitchFamily="18" charset="0"/>
                        <a:cs typeface="Arial"/>
                      </a:rPr>
                      <m:t>𝑓𝑙𝑖𝑝</m:t>
                    </m:r>
                    <m:r>
                      <a:rPr lang="de-DE" b="0" i="1" smtClean="0">
                        <a:latin typeface="Cambria Math" panose="02040503050406030204" pitchFamily="18" charset="0"/>
                        <a:cs typeface="Arial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  <a:cs typeface="Arial"/>
                      </a:rPr>
                      <m:t>𝑇𝑟𝑢𝑒</m:t>
                    </m:r>
                  </m:oMath>
                </a14:m>
                <a:endParaRPr lang="de-DE" dirty="0">
                  <a:cs typeface="Arial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de-DE" i="1">
                        <a:latin typeface="Cambria Math" panose="02040503050406030204" pitchFamily="18" charset="0"/>
                        <a:cs typeface="Arial"/>
                      </a:rPr>
                      <m:t>𝑏𝑟𝑖𝑔h𝑡𝑛𝑒𝑠𝑠</m:t>
                    </m:r>
                    <m:r>
                      <a:rPr lang="de-DE" i="1">
                        <a:latin typeface="Cambria Math" panose="02040503050406030204" pitchFamily="18" charset="0"/>
                        <a:cs typeface="Arial"/>
                      </a:rPr>
                      <m:t>_</m:t>
                    </m:r>
                    <m:r>
                      <a:rPr lang="de-DE" i="1">
                        <a:latin typeface="Cambria Math" panose="02040503050406030204" pitchFamily="18" charset="0"/>
                        <a:cs typeface="Arial"/>
                      </a:rPr>
                      <m:t>𝑟𝑎𝑛𝑔𝑒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/>
                      </a:rPr>
                      <m:t>∈</m:t>
                    </m:r>
                    <m:r>
                      <a:rPr lang="de-DE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  <a:cs typeface="Arial"/>
                      </a:rPr>
                      <m:t>[0.9,</m:t>
                    </m:r>
                    <m:r>
                      <a:rPr lang="de-DE" b="0" i="1" smtClean="0">
                        <a:latin typeface="Cambria Math" panose="02040503050406030204" pitchFamily="18" charset="0"/>
                        <a:cs typeface="Arial"/>
                      </a:rPr>
                      <m:t> </m:t>
                    </m:r>
                    <m:r>
                      <a:rPr lang="de-DE" i="1">
                        <a:latin typeface="Cambria Math" panose="02040503050406030204" pitchFamily="18" charset="0"/>
                        <a:cs typeface="Arial"/>
                      </a:rPr>
                      <m:t>1.1]</m:t>
                    </m:r>
                  </m:oMath>
                </a14:m>
                <a:endParaRPr lang="de-DE" dirty="0">
                  <a:cs typeface="Arial"/>
                </a:endParaRPr>
              </a:p>
              <a:p>
                <a:r>
                  <a:rPr lang="de-DE" dirty="0">
                    <a:cs typeface="Arial"/>
                  </a:rPr>
                  <a:t>Ergebnis:</a:t>
                </a:r>
              </a:p>
              <a:p>
                <a:pPr lvl="1"/>
                <a:r>
                  <a:rPr lang="de-DE" dirty="0" err="1">
                    <a:cs typeface="Arial"/>
                  </a:rPr>
                  <a:t>testing</a:t>
                </a:r>
                <a:r>
                  <a:rPr lang="de-DE" dirty="0">
                    <a:cs typeface="Arial"/>
                  </a:rPr>
                  <a:t> </a:t>
                </a:r>
                <a:r>
                  <a:rPr lang="de-DE" dirty="0" err="1">
                    <a:cs typeface="Arial"/>
                  </a:rPr>
                  <a:t>accuracy</a:t>
                </a:r>
                <a:r>
                  <a:rPr lang="de-DE" dirty="0">
                    <a:cs typeface="Arial"/>
                  </a:rPr>
                  <a:t>:  	49.00%</a:t>
                </a:r>
              </a:p>
              <a:p>
                <a:pPr lvl="1"/>
                <a:r>
                  <a:rPr lang="de-DE" dirty="0" err="1">
                    <a:cs typeface="Arial"/>
                  </a:rPr>
                  <a:t>prediction</a:t>
                </a:r>
                <a:r>
                  <a:rPr lang="de-DE" dirty="0">
                    <a:cs typeface="Arial"/>
                  </a:rPr>
                  <a:t> time:		79ms</a:t>
                </a:r>
                <a:endParaRPr lang="en-DE" dirty="0">
                  <a:cs typeface="Arial"/>
                </a:endParaRPr>
              </a:p>
              <a:p>
                <a:pPr marL="0" indent="0">
                  <a:buNone/>
                </a:pPr>
                <a:endParaRPr lang="de-DE" dirty="0"/>
              </a:p>
            </p:txBody>
          </p:sp>
        </mc:Choice>
        <mc:Fallback xmlns="">
          <p:sp>
            <p:nvSpPr>
              <p:cNvPr id="40" name="Inhaltsplatzhalter 39">
                <a:extLst>
                  <a:ext uri="{FF2B5EF4-FFF2-40B4-BE49-F238E27FC236}">
                    <a16:creationId xmlns:a16="http://schemas.microsoft.com/office/drawing/2014/main" id="{13A2A711-A134-4EAB-941D-7DDB1B8C19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3" t="-30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feld 12">
            <a:extLst>
              <a:ext uri="{FF2B5EF4-FFF2-40B4-BE49-F238E27FC236}">
                <a16:creationId xmlns:a16="http://schemas.microsoft.com/office/drawing/2014/main" id="{B8FFD018-EDA2-46A2-B930-C888332D5572}"/>
              </a:ext>
            </a:extLst>
          </p:cNvPr>
          <p:cNvSpPr txBox="1"/>
          <p:nvPr/>
        </p:nvSpPr>
        <p:spPr>
          <a:xfrm>
            <a:off x="464797" y="352697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accent1">
                    <a:lumMod val="75000"/>
                  </a:schemeClr>
                </a:solidFill>
              </a:rPr>
              <a:t>org</a:t>
            </a:r>
            <a:endParaRPr lang="de-DE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84BE44C-8B9A-409C-AB64-C7101A72083A}"/>
              </a:ext>
            </a:extLst>
          </p:cNvPr>
          <p:cNvSpPr txBox="1"/>
          <p:nvPr/>
        </p:nvSpPr>
        <p:spPr>
          <a:xfrm>
            <a:off x="2775858" y="3526970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 err="1">
                <a:solidFill>
                  <a:schemeClr val="accent1">
                    <a:lumMod val="75000"/>
                  </a:schemeClr>
                </a:solidFill>
              </a:rPr>
              <a:t>aug</a:t>
            </a:r>
            <a:endParaRPr lang="de-DE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04A22DD-4FEE-48C9-9A97-7FB7B936F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228" y="2077200"/>
            <a:ext cx="3009405" cy="26604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56F4073-D584-47ED-A227-6D25898BD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000" y="64800"/>
            <a:ext cx="2564177" cy="19656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D33F0AE-7285-475A-AF58-BB107925FC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3316" y="3261525"/>
            <a:ext cx="1436914" cy="1440252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6FE734A-A0D9-48E2-B882-6EE01E7D7D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946" y="3266529"/>
            <a:ext cx="1436914" cy="1435248"/>
          </a:xfrm>
          <a:prstGeom prst="rect">
            <a:avLst/>
          </a:prstGeom>
        </p:spPr>
      </p:pic>
      <p:sp>
        <p:nvSpPr>
          <p:cNvPr id="21" name="Titel 20">
            <a:extLst>
              <a:ext uri="{FF2B5EF4-FFF2-40B4-BE49-F238E27FC236}">
                <a16:creationId xmlns:a16="http://schemas.microsoft.com/office/drawing/2014/main" id="{87A8737F-1C80-45F8-A70F-BB398A81B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Erste Modelle</a:t>
            </a:r>
            <a:br>
              <a:rPr lang="de-DE" dirty="0"/>
            </a:b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-Data </a:t>
            </a:r>
            <a:r>
              <a:rPr lang="de-DE" sz="2000" dirty="0" err="1">
                <a:solidFill>
                  <a:schemeClr val="bg1">
                    <a:lumMod val="50000"/>
                  </a:schemeClr>
                </a:solidFill>
              </a:rPr>
              <a:t>Augumentation</a:t>
            </a:r>
            <a:r>
              <a:rPr lang="de-DE" sz="2000" dirty="0">
                <a:solidFill>
                  <a:schemeClr val="bg1">
                    <a:lumMod val="50000"/>
                  </a:schemeClr>
                </a:solidFill>
              </a:rPr>
              <a:t>-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97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theme/theme1.xml><?xml version="1.0" encoding="utf-8"?>
<a:theme xmlns:a="http://schemas.openxmlformats.org/drawingml/2006/main" name="Design1">
  <a:themeElements>
    <a:clrScheme name="KIT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009682"/>
      </a:accent1>
      <a:accent2>
        <a:srgbClr val="4664AA"/>
      </a:accent2>
      <a:accent3>
        <a:srgbClr val="D9D9D9"/>
      </a:accent3>
      <a:accent4>
        <a:srgbClr val="4CB5A7"/>
      </a:accent4>
      <a:accent5>
        <a:srgbClr val="7D92C3"/>
      </a:accent5>
      <a:accent6>
        <a:srgbClr val="7FCAC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Design1</Template>
  <TotalTime>0</TotalTime>
  <Words>647</Words>
  <Application>Microsoft Office PowerPoint</Application>
  <PresentationFormat>Benutzerdefiniert</PresentationFormat>
  <Paragraphs>288</Paragraphs>
  <Slides>14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Google Sans</vt:lpstr>
      <vt:lpstr>Design1</vt:lpstr>
      <vt:lpstr>PowerPoint-Präsentation</vt:lpstr>
      <vt:lpstr>Motivation</vt:lpstr>
      <vt:lpstr>Inhalt</vt:lpstr>
      <vt:lpstr>Face Recognition</vt:lpstr>
      <vt:lpstr>Face Recognition: Algorithmus</vt:lpstr>
      <vt:lpstr>Face Recognition: Data</vt:lpstr>
      <vt:lpstr>Face Recognition: Trainieren &amp; Ergebnisse</vt:lpstr>
      <vt:lpstr>Datenaufbereitung</vt:lpstr>
      <vt:lpstr>Erste Modelle -Data Augumentation-</vt:lpstr>
      <vt:lpstr>Datenaufbereitung -Weitere Layer-</vt:lpstr>
      <vt:lpstr>Erste Modelle -Modell Architektur-</vt:lpstr>
      <vt:lpstr>Finales Modell</vt:lpstr>
      <vt:lpstr>Gesichtserkennung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2020-09-30T14:29:06Z</dcterms:created>
  <dcterms:modified xsi:type="dcterms:W3CDTF">2021-02-16T19:20:47Z</dcterms:modified>
</cp:coreProperties>
</file>